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9" r:id="rId3"/>
    <p:sldId id="258" r:id="rId4"/>
    <p:sldId id="285" r:id="rId5"/>
    <p:sldId id="257" r:id="rId6"/>
    <p:sldId id="284" r:id="rId7"/>
    <p:sldId id="259" r:id="rId8"/>
    <p:sldId id="281" r:id="rId9"/>
    <p:sldId id="286" r:id="rId10"/>
    <p:sldId id="287" r:id="rId11"/>
    <p:sldId id="288" r:id="rId12"/>
    <p:sldId id="290" r:id="rId13"/>
    <p:sldId id="291" r:id="rId14"/>
    <p:sldId id="289" r:id="rId15"/>
    <p:sldId id="292" r:id="rId16"/>
    <p:sldId id="303" r:id="rId17"/>
    <p:sldId id="293" r:id="rId18"/>
    <p:sldId id="294" r:id="rId19"/>
    <p:sldId id="295" r:id="rId20"/>
    <p:sldId id="296" r:id="rId21"/>
    <p:sldId id="297" r:id="rId22"/>
    <p:sldId id="301" r:id="rId23"/>
    <p:sldId id="298" r:id="rId24"/>
    <p:sldId id="30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FF"/>
    <a:srgbClr val="CC66FF"/>
    <a:srgbClr val="AB0043"/>
    <a:srgbClr val="FFCCFF"/>
    <a:srgbClr val="5A2781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11" autoAdjust="0"/>
  </p:normalViewPr>
  <p:slideViewPr>
    <p:cSldViewPr>
      <p:cViewPr>
        <p:scale>
          <a:sx n="89" d="100"/>
          <a:sy n="89" d="100"/>
        </p:scale>
        <p:origin x="-840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DA83C69-05D3-46AD-A271-46127DAFCD79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FCDB081-E8AF-4BCF-8A3D-B9ED5978C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352F-A9A2-4E92-A47E-A44F46640F72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FC0D-34BB-4914-8494-6D56E936C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0984-E885-4315-9C39-59BC14327BB4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19C1A-19AD-464B-9CDC-26C38DE55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36C2-AD81-446D-8763-E3BA1F8AD3EF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0468-A94F-491C-819A-927B45F73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1460-4D45-495E-AAFF-807D46EB94F0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A385E-7AF3-43E6-9BF8-137111498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672F-EF97-430B-B19C-138FCED8D80C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7345-D49F-48E0-BB1D-0D3CAD1CE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A346-0CE1-4C80-8A40-530C2ECDBE9B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8152-748B-41B7-9409-D52DD0525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4E15-A458-472F-BB21-EC87F7A9E5CA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B125-3591-41E4-B592-966F442D0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8FFE-FB80-4F3C-AF62-54E142639555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8EEB-525E-431E-A3CD-474081FD1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2A24-C8A4-4295-A1EC-9F2FB3246113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656A-BD8A-424A-AC75-34D01F7E0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F192-008F-46E4-A718-9C719C610C2C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F4475-264A-444F-9C22-DD4A7303F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A7A90-12D2-4A66-B9F8-878AA3182754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3654-BD64-4EF4-BFC1-F9D1B25D4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141072-BE11-4B45-88C6-304F132741EA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850F59-F589-45F8-B20A-886C39C2C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node/2929065" TargetMode="External"/><Relationship Id="rId2" Type="http://schemas.openxmlformats.org/officeDocument/2006/relationships/hyperlink" Target="https://prosveshhenie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sportal.ru/node/2928962" TargetMode="External"/><Relationship Id="rId4" Type="http://schemas.openxmlformats.org/officeDocument/2006/relationships/hyperlink" Target="https://nsportal.ru/node/292899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571868" y="500042"/>
            <a:ext cx="5400700" cy="552124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Портфолио воспитателя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МОУ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Чубаровская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начальная школа – детский сад»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4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endParaRPr lang="ru-RU" sz="4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Бурнатова Юлия Николаевна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Документы\Фото и видео\ФОТОЧКИ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932724"/>
            <a:ext cx="3240360" cy="485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484313"/>
            <a:ext cx="8229600" cy="2160587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  <a:t>Раздел 3. </a:t>
            </a:r>
            <a:b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</a:br>
            <a: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  <a:t>Научно-методическая деятельность.</a:t>
            </a:r>
            <a:r>
              <a:rPr lang="ru-RU" sz="400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000000"/>
                </a:solidFill>
                <a:cs typeface="Times New Roman" pitchFamily="18" charset="0"/>
              </a:rPr>
            </a:br>
            <a:endParaRPr lang="ru-RU" sz="4000" smtClean="0"/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620713"/>
            <a:ext cx="77771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6600FF"/>
                </a:solidFill>
                <a:latin typeface="+mj-lt"/>
                <a:cs typeface="Times New Roman" pitchFamily="18" charset="0"/>
              </a:rPr>
              <a:t>Образовательные технологии</a:t>
            </a:r>
            <a:endParaRPr lang="ru-RU" sz="40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3513" y="3903663"/>
            <a:ext cx="2160587" cy="208756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</a:p>
        </p:txBody>
      </p:sp>
      <p:sp>
        <p:nvSpPr>
          <p:cNvPr id="6" name="Овал 5"/>
          <p:cNvSpPr/>
          <p:nvPr/>
        </p:nvSpPr>
        <p:spPr>
          <a:xfrm>
            <a:off x="3613150" y="4772025"/>
            <a:ext cx="2130425" cy="19875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+mn-lt"/>
              </a:rPr>
              <a:t>ИГРОВЫЕ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+mn-lt"/>
              </a:rPr>
              <a:t>ТЕХНОЛОГИИ </a:t>
            </a:r>
          </a:p>
        </p:txBody>
      </p:sp>
      <p:sp>
        <p:nvSpPr>
          <p:cNvPr id="7" name="Овал 6"/>
          <p:cNvSpPr/>
          <p:nvPr/>
        </p:nvSpPr>
        <p:spPr>
          <a:xfrm>
            <a:off x="6737350" y="4475163"/>
            <a:ext cx="2222500" cy="20320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66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ЗДОРОВЬЕСБЕРЕГАЮЩИЕ ТЕХНОЛОГИИ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475" y="1773238"/>
            <a:ext cx="2736850" cy="11509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Группа раннего возраста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979613" y="3211513"/>
            <a:ext cx="1422400" cy="838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643438" y="3429000"/>
            <a:ext cx="0" cy="12414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156325" y="3078163"/>
            <a:ext cx="1162050" cy="13684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132138" y="188913"/>
            <a:ext cx="3168650" cy="1143000"/>
          </a:xfrm>
        </p:spPr>
        <p:txBody>
          <a:bodyPr/>
          <a:lstStyle/>
          <a:p>
            <a:r>
              <a:rPr lang="ru-RU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САЙТЫ</a:t>
            </a: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76200" y="1660525"/>
            <a:ext cx="4208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https://nsportal.ru/burnatova-yuliya-nikolaevna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622800" y="1651000"/>
            <a:ext cx="427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https://infourok.ru/user/burnatova-yuliya-nikolaevna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763" y="2420938"/>
            <a:ext cx="36004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Users\User\Desktop\сай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54275"/>
            <a:ext cx="3449638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0888" y="3924300"/>
            <a:ext cx="34432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35150" y="6142038"/>
            <a:ext cx="38147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http://www.maam.ru/users/1476884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6600FF"/>
                </a:solidFill>
                <a:latin typeface="+mn-lt"/>
                <a:cs typeface="Times New Roman" pitchFamily="18" charset="0"/>
              </a:rPr>
              <a:t>МОИ ПУБЛИКАЦИИ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0825" y="1125538"/>
          <a:ext cx="7200900" cy="2546350"/>
        </p:xfrm>
        <a:graphic>
          <a:graphicData uri="http://schemas.openxmlformats.org/drawingml/2006/table">
            <a:tbl>
              <a:tblPr firstRow="1" firstCol="1" bandRow="1"/>
              <a:tblGrid>
                <a:gridCol w="5472608"/>
                <a:gridCol w="1728192"/>
              </a:tblGrid>
              <a:tr h="294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Меню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https://infourok.ru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«Сохранение здоровья детей младшего дошкольного возраста в процессе самостоятельной двигательной активности в игровой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https://infourok.ru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Конструкт НОД 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младшей группе "Красивый зонтик для куклы Маши"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https://infourok.ru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КОНСТРУКТ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НОД в1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младшей группе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https://infourok.ru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КОНСТРУКТ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НОД в1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младшей группе НЕВАЛЯШКА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https://infourok.ru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«Развитие изобразительной деятельности в раннем дошкольном возрасте (1  младшая группа).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https://portalobrazovaniya.ru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Конструкт новогоднего развлечения утренника "На лесной полянке" 2 младшая группа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https://infourok.ru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0825" y="3789363"/>
          <a:ext cx="7200900" cy="2359025"/>
        </p:xfrm>
        <a:graphic>
          <a:graphicData uri="http://schemas.openxmlformats.org/drawingml/2006/table">
            <a:tbl>
              <a:tblPr firstRow="1" firstCol="1" bandRow="1"/>
              <a:tblGrid>
                <a:gridCol w="5472608"/>
                <a:gridCol w="1728192"/>
              </a:tblGrid>
              <a:tr h="422528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Дежурство. Виды дежурств в разных возрастных группах. Методика руководства дежурством». </a:t>
                      </a: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</a:t>
                      </a:r>
                      <a:r>
                        <a:rPr lang="ru-RU" sz="1200" b="1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prosveshhenie.ru</a:t>
                      </a:r>
                      <a:endParaRPr lang="ru-RU" sz="1200" b="1" dirty="0" smtClean="0">
                        <a:solidFill>
                          <a:srgbClr val="00B0F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B0F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КОНСТРУКТ НОД "ОДЕВАНИЕ КУКЛЫ НА ПРОГУЛКУ"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https://infourok.ru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работа "Чрезвычайные ситуации"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https://infourok.ru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Конструкт НОД в 1 младшей группе с использованием ФЭМП. "Волшебный мешочек"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Дежурство. Виды дежурств в разных возрастных группах. Методика руководства дежурством.</a:t>
                      </a:r>
                      <a:endParaRPr lang="ru-RU" sz="1200" u="none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https://nsportal.ru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Конструкт (НОД) Тема: «ИГРА С МАТРЁШКАМИ. МАТРЁШКИ ТАНЦУЮТ»</a:t>
                      </a:r>
                      <a:endParaRPr lang="ru-RU" sz="1200" u="none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https://nsportal.ru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Совместная деятельность воспитателя с детьми (с использованием ФЭМП). Дидактическая игра «Волшебный мешочек»</a:t>
                      </a:r>
                      <a:endParaRPr lang="ru-RU" sz="1200" u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https://nsportal.ru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78" name="Поле 2"/>
          <p:cNvSpPr txBox="1">
            <a:spLocks noChangeArrowheads="1"/>
          </p:cNvSpPr>
          <p:nvPr/>
        </p:nvSpPr>
        <p:spPr bwMode="auto">
          <a:xfrm>
            <a:off x="2320925" y="1866900"/>
            <a:ext cx="109537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algn="ctr">
              <a:lnSpc>
                <a:spcPct val="115000"/>
              </a:lnSpc>
            </a:pPr>
            <a:endParaRPr lang="ru-RU" sz="11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229600" cy="1358900"/>
          </a:xfrm>
        </p:spPr>
        <p:txBody>
          <a:bodyPr/>
          <a:lstStyle/>
          <a:p>
            <a:pPr>
              <a:spcBef>
                <a:spcPts val="1188"/>
              </a:spcBef>
            </a:pPr>
            <a: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  <a:t>Раздел  4. </a:t>
            </a:r>
            <a:b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</a:br>
            <a: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  <a:t>Самообразование</a:t>
            </a:r>
            <a:endParaRPr lang="ru-RU" sz="4000" smtClean="0">
              <a:solidFill>
                <a:srgbClr val="66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6600FF"/>
                </a:solidFill>
                <a:latin typeface="+mn-lt"/>
              </a:rPr>
              <a:t>«Развитие речевой активности детей раннего возраста в процессе театрализованной деятельности»</a:t>
            </a:r>
            <a:r>
              <a:rPr lang="ru-RU" sz="4000" dirty="0">
                <a:solidFill>
                  <a:srgbClr val="6600FF"/>
                </a:solidFill>
                <a:latin typeface="+mn-lt"/>
              </a:rPr>
              <a:t/>
            </a:r>
            <a:br>
              <a:rPr lang="ru-RU" sz="4000" dirty="0">
                <a:solidFill>
                  <a:srgbClr val="6600FF"/>
                </a:solidFill>
                <a:latin typeface="+mn-lt"/>
              </a:rPr>
            </a:br>
            <a:endParaRPr lang="ru-RU" sz="40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2674938"/>
            <a:ext cx="69850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ЦЕЛЬ: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Развитие связной речи у воспитанников средствами театрализованной деятельности, совершенствование диалогической речи.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1628775"/>
            <a:ext cx="77057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Создать необходимые условия для развития речевой активности у детей раннего возраста; </a:t>
            </a:r>
          </a:p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2. Разработать и апробировать комплекс игр, театрализованных представлений, способствующих повышению уровня речевых способностей детей; </a:t>
            </a:r>
          </a:p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3. Повысить уровень диалогической речи у детей раннего возраста. </a:t>
            </a:r>
          </a:p>
        </p:txBody>
      </p:sp>
      <p:sp>
        <p:nvSpPr>
          <p:cNvPr id="29698" name="Заголовок 2"/>
          <p:cNvSpPr>
            <a:spLocks noGrp="1"/>
          </p:cNvSpPr>
          <p:nvPr>
            <p:ph type="ctrTitle"/>
          </p:nvPr>
        </p:nvSpPr>
        <p:spPr>
          <a:xfrm>
            <a:off x="827088" y="527050"/>
            <a:ext cx="7772400" cy="1470025"/>
          </a:xfrm>
        </p:spPr>
        <p:txBody>
          <a:bodyPr/>
          <a:lstStyle/>
          <a:p>
            <a:r>
              <a:rPr lang="ru-RU" sz="4000" b="1" smtClean="0">
                <a:solidFill>
                  <a:srgbClr val="6600FF"/>
                </a:solidFill>
              </a:rPr>
              <a:t>ЗАДАЧИ</a:t>
            </a:r>
          </a:p>
        </p:txBody>
      </p:sp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  <a:t>Раздел 5.</a:t>
            </a:r>
            <a:b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</a:br>
            <a: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  <a:t> Учебно – материальная база.</a:t>
            </a:r>
            <a:r>
              <a:rPr lang="ru-RU" sz="2800" smtClean="0">
                <a:cs typeface="Times New Roman" pitchFamily="18" charset="0"/>
              </a:rPr>
              <a:t/>
            </a:r>
            <a:br>
              <a:rPr lang="ru-RU" sz="2800" smtClean="0">
                <a:cs typeface="Times New Roman" pitchFamily="18" charset="0"/>
              </a:rPr>
            </a:br>
            <a:endParaRPr lang="ru-RU" smtClean="0"/>
          </a:p>
        </p:txBody>
      </p:sp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44500" y="1844675"/>
          <a:ext cx="8229600" cy="4746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71414"/>
                <a:gridCol w="1371414"/>
                <a:gridCol w="1371414"/>
                <a:gridCol w="1371971"/>
                <a:gridCol w="1371414"/>
                <a:gridCol w="1371971"/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Высокий уровень 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Средний уровень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Низкий уровень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1,75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6750" algn="l"/>
                          <a:tab pos="713740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6,35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17,0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  <a:tab pos="713740" algn="ctr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03350" y="254000"/>
            <a:ext cx="54610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tabLst>
                <a:tab pos="571500" algn="l"/>
                <a:tab pos="714375" algn="ctr"/>
              </a:tabLst>
            </a:pPr>
            <a:r>
              <a:rPr lang="ru-RU" sz="2400" b="1">
                <a:solidFill>
                  <a:srgbClr val="6600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Средняя обученность </a:t>
            </a:r>
          </a:p>
          <a:p>
            <a:pPr algn="ctr">
              <a:tabLst>
                <a:tab pos="571500" algn="l"/>
                <a:tab pos="714375" algn="ctr"/>
              </a:tabLst>
            </a:pPr>
            <a:r>
              <a:rPr lang="ru-RU" sz="2400" b="1">
                <a:solidFill>
                  <a:srgbClr val="6600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детей группы раннего возраста </a:t>
            </a:r>
          </a:p>
          <a:p>
            <a:pPr algn="ctr">
              <a:tabLst>
                <a:tab pos="571500" algn="l"/>
                <a:tab pos="714375" algn="ctr"/>
              </a:tabLst>
            </a:pPr>
            <a:r>
              <a:rPr lang="ru-RU" sz="2400" b="1">
                <a:solidFill>
                  <a:srgbClr val="6600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2017-201</a:t>
            </a:r>
            <a:r>
              <a:rPr lang="ru-RU" sz="2400" b="1">
                <a:solidFill>
                  <a:srgbClr val="6600FF"/>
                </a:solidFill>
                <a:latin typeface="Times New Roman" pitchFamily="18" charset="0"/>
                <a:cs typeface="Arial" charset="0"/>
              </a:rPr>
              <a:t>8</a:t>
            </a:r>
            <a:r>
              <a:rPr lang="ru-RU" sz="24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учебном году:</a:t>
            </a:r>
            <a:endParaRPr lang="ru-RU" sz="240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  <a:tab pos="714375" algn="ctr"/>
              </a:tabLst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827088" y="2997200"/>
          <a:ext cx="6048375" cy="2486025"/>
        </p:xfrm>
        <a:graphic>
          <a:graphicData uri="http://schemas.openxmlformats.org/presentationml/2006/ole">
            <p:oleObj spid="_x0000_s3080" name="Диаграмма" r:id="rId3" imgW="6048281" imgH="2485896" progId="MSGraph.Chart.8">
              <p:embed/>
            </p:oleObj>
          </a:graphicData>
        </a:graphic>
      </p:graphicFrame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2916238" y="2492375"/>
            <a:ext cx="3455987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  <a:t>Приложения</a:t>
            </a:r>
            <a:r>
              <a:rPr lang="ru-RU" sz="2800" smtClean="0">
                <a:cs typeface="Times New Roman" pitchFamily="18" charset="0"/>
              </a:rPr>
              <a:t/>
            </a:r>
            <a:br>
              <a:rPr lang="ru-RU" sz="2800" smtClean="0">
                <a:cs typeface="Times New Roman" pitchFamily="18" charset="0"/>
              </a:rPr>
            </a:br>
            <a:endParaRPr lang="ru-RU" smtClean="0"/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Педагогическое кредо</a:t>
            </a:r>
            <a:endParaRPr lang="ru-RU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«Мое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педагогическое кредо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«Пришла в детский сад –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улыбнись на пороге!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Всё, что ты отдаёшь,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получаешь обратно в итоге!»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er\Desktop\Документы\Фото и видео\ФОТОЧКИ\Фото-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" y="10953"/>
            <a:ext cx="4442908" cy="333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K:\малыши\PA17002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3301072"/>
            <a:ext cx="4716016" cy="3536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F:\фото\PA02019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067944" y="29208"/>
            <a:ext cx="4997809" cy="3748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User\Desktop\Документы\Фото и видео\дет.сад\Фото-0024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85387" y="3538361"/>
            <a:ext cx="4399230" cy="3299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User\Desktop\Документы\Фото и видео\дет.сад\Фото-0038.jpg"/>
          <p:cNvPicPr>
            <a:picLocks noChangeAspect="1" noChangeArrowheads="1"/>
          </p:cNvPicPr>
          <p:nvPr/>
        </p:nvPicPr>
        <p:blipFill>
          <a:blip r:embed="rId2"/>
          <a:srcRect l="7300" t="1459" r="1917" b="-1459"/>
          <a:stretch>
            <a:fillRect/>
          </a:stretch>
        </p:blipFill>
        <p:spPr bwMode="auto">
          <a:xfrm>
            <a:off x="-28575" y="-9525"/>
            <a:ext cx="40767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C:\Users\User\Desktop\Документы\Фото и видео\дет.сад\Фото-0022 (3).jpg"/>
          <p:cNvPicPr>
            <a:picLocks noChangeAspect="1" noChangeArrowheads="1"/>
          </p:cNvPicPr>
          <p:nvPr/>
        </p:nvPicPr>
        <p:blipFill>
          <a:blip r:embed="rId3"/>
          <a:srcRect l="3020"/>
          <a:stretch>
            <a:fillRect/>
          </a:stretch>
        </p:blipFill>
        <p:spPr bwMode="auto">
          <a:xfrm>
            <a:off x="0" y="3213100"/>
            <a:ext cx="471328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C:\Users\User\Desktop\Документы\Фото и видео\дет.сад\Фото-0029 (2).jpg"/>
          <p:cNvPicPr>
            <a:picLocks noChangeAspect="1" noChangeArrowheads="1"/>
          </p:cNvPicPr>
          <p:nvPr/>
        </p:nvPicPr>
        <p:blipFill>
          <a:blip r:embed="rId4"/>
          <a:srcRect r="9026"/>
          <a:stretch>
            <a:fillRect/>
          </a:stretch>
        </p:blipFill>
        <p:spPr bwMode="auto">
          <a:xfrm>
            <a:off x="6686550" y="-15875"/>
            <a:ext cx="2636838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C:\Users\User\Desktop\Документы\Фото и видео\дет.сад\Фото-0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3288" y="3635375"/>
            <a:ext cx="443071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C:\Users\User\Desktop\Документы\Фото и видео\дет.сад\Фото-00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0813" y="0"/>
            <a:ext cx="2725737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6600FF"/>
                </a:solidFill>
              </a:rPr>
              <a:t>Глоссарий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5803900"/>
            <a:ext cx="8204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ФГОС </a:t>
            </a:r>
            <a:r>
              <a:rPr lang="ru-RU" b="1" dirty="0">
                <a:solidFill>
                  <a:srgbClr val="000000"/>
                </a:solidFill>
                <a:latin typeface="+mn-lt"/>
              </a:rPr>
              <a:t>ДО -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 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это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четко структурированный документ требований к организации учебно-воспитательной работы в ДОУ.</a:t>
            </a: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875" y="2997200"/>
            <a:ext cx="79216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Рабочая</a:t>
            </a:r>
            <a:r>
              <a:rPr lang="ru-RU" dirty="0">
                <a:latin typeface="+mn-lt"/>
              </a:rPr>
              <a:t> </a:t>
            </a:r>
            <a:r>
              <a:rPr lang="ru-RU" b="1" dirty="0">
                <a:latin typeface="+mn-lt"/>
              </a:rPr>
              <a:t>программа</a:t>
            </a:r>
            <a:r>
              <a:rPr lang="ru-RU" dirty="0">
                <a:latin typeface="+mn-lt"/>
              </a:rPr>
              <a:t> – </a:t>
            </a:r>
            <a:r>
              <a:rPr lang="ru-RU" b="1" dirty="0">
                <a:latin typeface="+mn-lt"/>
              </a:rPr>
              <a:t>это</a:t>
            </a:r>
            <a:r>
              <a:rPr lang="ru-RU" dirty="0">
                <a:latin typeface="+mn-lt"/>
              </a:rPr>
              <a:t> документ, созданный на основе примерной или авторской </a:t>
            </a:r>
            <a:r>
              <a:rPr lang="ru-RU" b="1" dirty="0">
                <a:latin typeface="+mn-lt"/>
              </a:rPr>
              <a:t>программы</a:t>
            </a:r>
            <a:r>
              <a:rPr lang="ru-RU" dirty="0">
                <a:latin typeface="+mn-lt"/>
              </a:rPr>
              <a:t> с учетом целей и задач образовательной </a:t>
            </a:r>
            <a:r>
              <a:rPr lang="ru-RU" b="1" dirty="0" err="1">
                <a:latin typeface="+mn-lt"/>
              </a:rPr>
              <a:t>программы</a:t>
            </a:r>
            <a:r>
              <a:rPr lang="ru-RU" dirty="0" err="1">
                <a:latin typeface="+mn-lt"/>
              </a:rPr>
              <a:t>учреждения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4213225"/>
            <a:ext cx="79914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СанПиН</a:t>
            </a:r>
            <a:r>
              <a:rPr lang="ru-RU" dirty="0">
                <a:latin typeface="+mn-lt"/>
              </a:rPr>
              <a:t> - это Санитарные </a:t>
            </a:r>
            <a:r>
              <a:rPr lang="ru-RU" dirty="0">
                <a:latin typeface="+mn-lt"/>
              </a:rPr>
              <a:t>(санитарно-эпидемиологические) правила (СП), нормы (СН), правила и нормы (СанПиН), гигиенические нормативы (ГН) — это государственные подзаконные нормативные правовые акты с описаниями и требованиями...</a:t>
            </a:r>
          </a:p>
        </p:txBody>
      </p:sp>
      <p:sp useBgFill="1">
        <p:nvSpPr>
          <p:cNvPr id="6" name="Rectangle 2"/>
          <p:cNvSpPr>
            <a:spLocks noChangeArrowheads="1"/>
          </p:cNvSpPr>
          <p:nvPr/>
        </p:nvSpPr>
        <p:spPr bwMode="auto">
          <a:xfrm>
            <a:off x="395288" y="1236663"/>
            <a:ext cx="8350250" cy="1476375"/>
          </a:xfrm>
          <a:prstGeom prst="rect">
            <a:avLst/>
          </a:prstGeom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b="1" dirty="0" err="1">
                <a:solidFill>
                  <a:srgbClr val="222222"/>
                </a:solidFill>
                <a:latin typeface="+mn-lt"/>
                <a:cs typeface="Arial" pitchFamily="34" charset="0"/>
              </a:rPr>
              <a:t>Конве́нция</a:t>
            </a:r>
            <a:r>
              <a:rPr lang="ru-RU" b="1" dirty="0">
                <a:solidFill>
                  <a:srgbClr val="222222"/>
                </a:solidFill>
                <a:latin typeface="+mn-lt"/>
                <a:cs typeface="Arial" pitchFamily="34" charset="0"/>
              </a:rPr>
              <a:t> ООН о </a:t>
            </a:r>
            <a:r>
              <a:rPr lang="ru-RU" b="1" dirty="0" err="1">
                <a:solidFill>
                  <a:srgbClr val="222222"/>
                </a:solidFill>
                <a:latin typeface="+mn-lt"/>
                <a:cs typeface="Arial" pitchFamily="34" charset="0"/>
              </a:rPr>
              <a:t>права́х</a:t>
            </a:r>
            <a:r>
              <a:rPr lang="ru-RU" b="1" dirty="0">
                <a:solidFill>
                  <a:srgbClr val="222222"/>
                </a:solidFill>
                <a:latin typeface="+mn-lt"/>
                <a:cs typeface="Arial" pitchFamily="34" charset="0"/>
              </a:rPr>
              <a:t> ребёнка</a:t>
            </a:r>
            <a:r>
              <a:rPr lang="ru-RU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 </a:t>
            </a:r>
            <a:r>
              <a:rPr lang="ru-RU" dirty="0">
                <a:solidFill>
                  <a:srgbClr val="222222"/>
                </a:solidFill>
                <a:latin typeface="+mn-lt"/>
                <a:cs typeface="Arial" pitchFamily="34" charset="0"/>
              </a:rPr>
              <a:t>— международный правовой документ, определяющий права детей в государствах-участниках. Конвенция о правах ребёнка является первым и основным международно-правовым документом обязательного характера, посвящённым широкому спектру прав ребёнка.</a:t>
            </a:r>
            <a:endParaRPr lang="ru-RU" dirty="0">
              <a:solidFill>
                <a:srgbClr val="0B008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1031875"/>
            <a:ext cx="4572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6600FF"/>
                </a:solidFill>
                <a:latin typeface="+mn-lt"/>
              </a:rPr>
              <a:t>У воспитателя работа -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Это та еще забота!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Надо сопли вытирать,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Песни петь и танцевать.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Расчесать</a:t>
            </a:r>
            <a:r>
              <a:rPr lang="ru-RU" b="1" dirty="0">
                <a:solidFill>
                  <a:srgbClr val="6600FF"/>
                </a:solidFill>
                <a:latin typeface="+mn-lt"/>
              </a:rPr>
              <a:t>, поцеловать,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Накормить и укачать.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Тот смеётся, тот рыдает,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Этот палкой всех гоняет.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Постарайся</a:t>
            </a:r>
            <a:r>
              <a:rPr lang="ru-RU" b="1" dirty="0">
                <a:solidFill>
                  <a:srgbClr val="6600FF"/>
                </a:solidFill>
                <a:latin typeface="+mn-lt"/>
              </a:rPr>
              <a:t>, уследи,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В целости всех сбереги.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Тут </a:t>
            </a:r>
            <a:r>
              <a:rPr lang="ru-RU" b="1" dirty="0">
                <a:solidFill>
                  <a:srgbClr val="6600FF"/>
                </a:solidFill>
                <a:latin typeface="+mn-lt"/>
              </a:rPr>
              <a:t>с одним-то ой как трудно,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А у </a:t>
            </a:r>
            <a:r>
              <a:rPr lang="ru-RU" b="1" dirty="0">
                <a:solidFill>
                  <a:srgbClr val="6600FF"/>
                </a:solidFill>
                <a:latin typeface="+mn-lt"/>
              </a:rPr>
              <a:t>нас </a:t>
            </a:r>
            <a:r>
              <a:rPr lang="ru-RU" b="1" dirty="0">
                <a:solidFill>
                  <a:srgbClr val="6600FF"/>
                </a:solidFill>
                <a:latin typeface="+mn-lt"/>
              </a:rPr>
              <a:t>их и не счесть.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Это сколько же глаз нужно? </a:t>
            </a:r>
            <a:br>
              <a:rPr lang="ru-RU" b="1" dirty="0">
                <a:solidFill>
                  <a:srgbClr val="6600FF"/>
                </a:solidFill>
                <a:latin typeface="+mn-lt"/>
              </a:rPr>
            </a:br>
            <a:r>
              <a:rPr lang="ru-RU" b="1" dirty="0">
                <a:solidFill>
                  <a:srgbClr val="6600FF"/>
                </a:solidFill>
                <a:latin typeface="+mn-lt"/>
              </a:rPr>
              <a:t>Да и рук, ну точно шесть.</a:t>
            </a:r>
            <a:r>
              <a:rPr lang="ru-RU" b="1" dirty="0">
                <a:solidFill>
                  <a:srgbClr val="6600FF"/>
                </a:solidFill>
                <a:latin typeface="Tahoma"/>
              </a:rPr>
              <a:t> </a:t>
            </a:r>
            <a:endParaRPr lang="ru-RU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395288" y="2133600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6600FF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515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600" b="1" smtClean="0">
                <a:solidFill>
                  <a:srgbClr val="FF0000"/>
                </a:solidFill>
                <a:cs typeface="Times New Roman" pitchFamily="18" charset="0"/>
              </a:rPr>
              <a:t>Структура и содержание портфолио</a:t>
            </a:r>
          </a:p>
          <a:p>
            <a:pPr marL="0" indent="0">
              <a:spcBef>
                <a:spcPts val="1150"/>
              </a:spcBef>
              <a:buFont typeface="Arial" charset="0"/>
              <a:buNone/>
            </a:pPr>
            <a:r>
              <a:rPr lang="ru-RU" sz="2400" b="1" smtClean="0">
                <a:cs typeface="Times New Roman" pitchFamily="18" charset="0"/>
              </a:rPr>
              <a:t> </a:t>
            </a:r>
            <a:r>
              <a:rPr lang="ru-RU" b="1" smtClean="0">
                <a:cs typeface="Times New Roman" pitchFamily="18" charset="0"/>
              </a:rPr>
              <a:t>Раздел 1. Общие сведения  </a:t>
            </a:r>
            <a:endParaRPr lang="ru-RU" smtClean="0">
              <a:cs typeface="Times New Roman" pitchFamily="18" charset="0"/>
            </a:endParaRPr>
          </a:p>
          <a:p>
            <a:pPr marL="0" indent="0">
              <a:spcBef>
                <a:spcPts val="1113"/>
              </a:spcBef>
              <a:buFont typeface="Arial" charset="0"/>
              <a:buNone/>
            </a:pPr>
            <a:r>
              <a:rPr lang="ru-RU" b="1" smtClean="0">
                <a:cs typeface="Times New Roman" pitchFamily="18" charset="0"/>
              </a:rPr>
              <a:t>Раздел 2. Результаты педагогической деятельности</a:t>
            </a:r>
            <a:endParaRPr lang="ru-RU" smtClean="0"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b="1" smtClean="0">
                <a:cs typeface="Times New Roman" pitchFamily="18" charset="0"/>
              </a:rPr>
              <a:t>Раздел 3. Научно-методическая деятельность.</a:t>
            </a:r>
            <a:endParaRPr lang="ru-RU" smtClean="0">
              <a:cs typeface="Times New Roman" pitchFamily="18" charset="0"/>
            </a:endParaRPr>
          </a:p>
          <a:p>
            <a:pPr marL="0" indent="0">
              <a:spcBef>
                <a:spcPts val="1188"/>
              </a:spcBef>
              <a:buFont typeface="Arial" charset="0"/>
              <a:buNone/>
            </a:pPr>
            <a:r>
              <a:rPr lang="ru-RU" b="1" smtClean="0">
                <a:cs typeface="Times New Roman" pitchFamily="18" charset="0"/>
              </a:rPr>
              <a:t>Раздел  4. Самообразование</a:t>
            </a:r>
            <a:endParaRPr lang="ru-RU" smtClean="0">
              <a:cs typeface="Times New Roman" pitchFamily="18" charset="0"/>
            </a:endParaRPr>
          </a:p>
          <a:p>
            <a:pPr marL="0" indent="0">
              <a:spcBef>
                <a:spcPts val="1113"/>
              </a:spcBef>
              <a:buFont typeface="Arial" charset="0"/>
              <a:buNone/>
            </a:pPr>
            <a:r>
              <a:rPr lang="ru-RU" b="1" smtClean="0">
                <a:cs typeface="Times New Roman" pitchFamily="18" charset="0"/>
              </a:rPr>
              <a:t>Раздел 5. Учебно – материальная база.</a:t>
            </a:r>
            <a:endParaRPr lang="ru-RU" smtClean="0">
              <a:cs typeface="Times New Roman" pitchFamily="18" charset="0"/>
            </a:endParaRPr>
          </a:p>
          <a:p>
            <a:pPr marL="0" indent="0">
              <a:spcBef>
                <a:spcPts val="1113"/>
              </a:spcBef>
              <a:buFont typeface="Arial" charset="0"/>
              <a:buNone/>
            </a:pPr>
            <a:r>
              <a:rPr lang="ru-RU" b="1" smtClean="0">
                <a:cs typeface="Times New Roman" pitchFamily="18" charset="0"/>
              </a:rPr>
              <a:t>Приложения</a:t>
            </a:r>
            <a:endParaRPr lang="ru-RU" smtClean="0"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2205038"/>
            <a:ext cx="8229600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6600FF"/>
                </a:solidFill>
                <a:cs typeface="Times New Roman" pitchFamily="18" charset="0"/>
              </a:rPr>
              <a:t>Раздел 1. </a:t>
            </a:r>
            <a:br>
              <a:rPr lang="ru-RU" sz="6000" b="1" smtClean="0">
                <a:solidFill>
                  <a:srgbClr val="6600FF"/>
                </a:solidFill>
                <a:cs typeface="Times New Roman" pitchFamily="18" charset="0"/>
              </a:rPr>
            </a:br>
            <a:r>
              <a:rPr lang="ru-RU" sz="6000" b="1" smtClean="0">
                <a:solidFill>
                  <a:srgbClr val="6600FF"/>
                </a:solidFill>
                <a:cs typeface="Times New Roman" pitchFamily="18" charset="0"/>
              </a:rPr>
              <a:t>Общие сведения</a:t>
            </a:r>
            <a:endParaRPr lang="ru-RU" sz="6000" smtClean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167312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/>
              <a:t>Визитная карточка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/>
              <a:t>* ФИО: Бурнатова Юлия Николаевна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/>
              <a:t>*  Должность: Воспитатель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/>
              <a:t>*Образование: среднее специальное ,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ГБОУ 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«</a:t>
            </a:r>
            <a:r>
              <a:rPr lang="ru-RU" sz="2400" dirty="0" err="1">
                <a:solidFill>
                  <a:prstClr val="black"/>
                </a:solidFill>
                <a:ea typeface="+mj-ea"/>
                <a:cs typeface="+mj-cs"/>
              </a:rPr>
              <a:t>Ирбитский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 гуманитарный колледж</a:t>
            </a:r>
            <a:endParaRPr lang="ru-RU" sz="2400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</a:rPr>
              <a:t>* </a:t>
            </a:r>
            <a:r>
              <a:rPr lang="ru-RU" sz="2400" dirty="0" smtClean="0"/>
              <a:t>Специальность: дошкольное образование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</a:rPr>
              <a:t>*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Квалификация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: воспитатель детей дошкольного возраста</a:t>
            </a:r>
            <a:endParaRPr lang="ru-RU" sz="2400" dirty="0" smtClean="0"/>
          </a:p>
          <a:p>
            <a:pPr>
              <a:buFont typeface="Arial" charset="0"/>
              <a:buNone/>
              <a:defRPr/>
            </a:pPr>
            <a:r>
              <a:rPr lang="ru-RU" sz="2400" dirty="0" smtClean="0"/>
              <a:t>* Категория: 1 квалификационная категория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/>
              <a:t>* Общий  стаж:  23 года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/>
              <a:t>* Педагогический стаж:  19 лет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/>
              <a:t>* Курсы повышения квалификации: «Психолого – педагогический аспект деятельности специалистов системы общего профессионального образования», 72 часа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*   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User\Pictures\img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179388" y="1112838"/>
            <a:ext cx="20891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C:\Users\User\Pictures\img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2484438" y="1149350"/>
            <a:ext cx="18780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C:\Users\User\Pictures\img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4716463" y="1135063"/>
            <a:ext cx="18002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C:\Users\User\Pictures\img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 flipV="1">
            <a:off x="6948488" y="1144588"/>
            <a:ext cx="1900237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C:\Users\User\Pictures\img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6725" y="4357688"/>
            <a:ext cx="17557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963613" y="404813"/>
            <a:ext cx="7496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4800"/>
          </a:p>
        </p:txBody>
      </p:sp>
      <p:pic>
        <p:nvPicPr>
          <p:cNvPr id="19463" name="Picture 4" descr="C:\Users\User\Pictures\img0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 flipH="1" flipV="1">
            <a:off x="1965325" y="4368800"/>
            <a:ext cx="17526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C:\Users\User\Pictures\img0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 flipH="1" flipV="1">
            <a:off x="179388" y="4379913"/>
            <a:ext cx="17526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C:\Users\User\Pictures\img00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5388" y="4410075"/>
            <a:ext cx="17891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 descr="C:\Users\User\Pictures\img0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0438" y="4327525"/>
            <a:ext cx="18415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989138"/>
            <a:ext cx="8229600" cy="2151062"/>
          </a:xfrm>
        </p:spPr>
        <p:txBody>
          <a:bodyPr/>
          <a:lstStyle/>
          <a:p>
            <a:pPr>
              <a:spcBef>
                <a:spcPts val="1113"/>
              </a:spcBef>
            </a:pPr>
            <a: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  <a:t>Раздел 2. </a:t>
            </a:r>
            <a:b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</a:br>
            <a:r>
              <a:rPr lang="ru-RU" sz="4000" b="1" smtClean="0">
                <a:solidFill>
                  <a:srgbClr val="6600FF"/>
                </a:solidFill>
                <a:cs typeface="Times New Roman" pitchFamily="18" charset="0"/>
              </a:rPr>
              <a:t>Результаты педагогической деятельности</a:t>
            </a:r>
            <a:r>
              <a:rPr lang="ru-RU" sz="140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1400" smtClean="0">
                <a:solidFill>
                  <a:srgbClr val="000000"/>
                </a:solidFill>
                <a:cs typeface="Times New Roman" pitchFamily="18" charset="0"/>
              </a:rPr>
            </a:br>
            <a:endParaRPr lang="ru-RU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584043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400" dirty="0" smtClean="0"/>
              <a:t>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Программа «От рождения до школы»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 редакцией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Н. Е.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Вераксы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Т. С. Комаровой,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М. А. Васильевой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государственный образовательный стандарт.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800" dirty="0"/>
          </a:p>
        </p:txBody>
      </p:sp>
      <p:pic>
        <p:nvPicPr>
          <p:cNvPr id="21506" name="Picture 2" descr="C:\Users\User\Desktop\1010334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1844675"/>
            <a:ext cx="32226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User\Desktop\1010492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844675"/>
            <a:ext cx="3230562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ю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649788"/>
            <a:ext cx="374332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843838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0">
                  <a:solidFill>
                    <a:srgbClr val="666666">
                      <a:tint val="1000"/>
                    </a:srgbClr>
                  </a:solidFill>
                  <a:prstDash val="solid"/>
                </a:ln>
                <a:solidFill>
                  <a:srgbClr val="9C007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Результаты участия в конкурсах, викторинах</a:t>
            </a:r>
            <a:endParaRPr lang="ru-RU" sz="3200" dirty="0">
              <a:latin typeface="+mn-lt"/>
            </a:endParaRPr>
          </a:p>
        </p:txBody>
      </p:sp>
      <p:pic>
        <p:nvPicPr>
          <p:cNvPr id="22530" name="Picture 3" descr="C:\Users\User\Pictures\img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2852738"/>
            <a:ext cx="17859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User\Pictures\img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506663"/>
            <a:ext cx="177641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Users\User\Pictures\img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2205038"/>
            <a:ext cx="1747838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User\Pictures\img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6325" y="1922463"/>
            <a:ext cx="1625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C:\Users\User\Desktop\Документы\Мамулечка\Свидетельство проекта infourok.ru №1597079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3082925"/>
            <a:ext cx="174148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TS03000534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TS030005343</Template>
  <TotalTime>1051</TotalTime>
  <Words>509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Tahoma</vt:lpstr>
      <vt:lpstr>TS030005343</vt:lpstr>
      <vt:lpstr>Диаграмма</vt:lpstr>
      <vt:lpstr>Слайд 1</vt:lpstr>
      <vt:lpstr>Слайд 2</vt:lpstr>
      <vt:lpstr>Слайд 3</vt:lpstr>
      <vt:lpstr>Раздел 1.  Общие сведения</vt:lpstr>
      <vt:lpstr>Слайд 5</vt:lpstr>
      <vt:lpstr>Слайд 6</vt:lpstr>
      <vt:lpstr>Раздел 2.  Результаты педагогической деятельности </vt:lpstr>
      <vt:lpstr>Слайд 8</vt:lpstr>
      <vt:lpstr>Слайд 9</vt:lpstr>
      <vt:lpstr>Раздел 3.  Научно-методическая деятельность. </vt:lpstr>
      <vt:lpstr>Слайд 11</vt:lpstr>
      <vt:lpstr>САЙТЫ</vt:lpstr>
      <vt:lpstr>МОИ ПУБЛИКАЦИИ</vt:lpstr>
      <vt:lpstr>Раздел  4.  Самообразование</vt:lpstr>
      <vt:lpstr>«Развитие речевой активности детей раннего возраста в процессе театрализованной деятельности» </vt:lpstr>
      <vt:lpstr>ЗАДАЧИ</vt:lpstr>
      <vt:lpstr>Раздел 5.  Учебно – материальная база. </vt:lpstr>
      <vt:lpstr>Слайд 18</vt:lpstr>
      <vt:lpstr>Приложения </vt:lpstr>
      <vt:lpstr>Слайд 20</vt:lpstr>
      <vt:lpstr>Слайд 21</vt:lpstr>
      <vt:lpstr>Глоссарий</vt:lpstr>
      <vt:lpstr>Слайд 23</vt:lpstr>
      <vt:lpstr>СПАСИБО ЗА ВНИМАНИЕ!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SamLab.ws</dc:creator>
  <cp:lastModifiedBy>User</cp:lastModifiedBy>
  <cp:revision>85</cp:revision>
  <dcterms:created xsi:type="dcterms:W3CDTF">2011-06-26T09:20:27Z</dcterms:created>
  <dcterms:modified xsi:type="dcterms:W3CDTF">2018-05-25T04:18:59Z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TC030005343</vt:lpwstr>
  </property>
</Properties>
</file>