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35" r:id="rId3"/>
    <p:sldId id="344" r:id="rId4"/>
    <p:sldId id="347" r:id="rId5"/>
    <p:sldId id="267" r:id="rId6"/>
    <p:sldId id="301" r:id="rId7"/>
    <p:sldId id="302" r:id="rId8"/>
    <p:sldId id="337" r:id="rId9"/>
    <p:sldId id="338" r:id="rId10"/>
    <p:sldId id="339" r:id="rId11"/>
    <p:sldId id="341" r:id="rId12"/>
    <p:sldId id="342" r:id="rId13"/>
    <p:sldId id="307" r:id="rId14"/>
    <p:sldId id="343" r:id="rId15"/>
    <p:sldId id="345" r:id="rId16"/>
    <p:sldId id="34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007E"/>
    <a:srgbClr val="6600CC"/>
    <a:srgbClr val="FF6600"/>
    <a:srgbClr val="9C5BCD"/>
    <a:srgbClr val="9D9359"/>
    <a:srgbClr val="B07BD7"/>
    <a:srgbClr val="D1B2E8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1556792"/>
            <a:ext cx="7704856" cy="329837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B07BD7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87624" y="150569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4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Культура</a:t>
            </a:r>
            <a:r>
              <a:rPr kumimoji="0" lang="ru-RU" sz="4400" b="1" i="1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устной </a:t>
            </a:r>
          </a:p>
          <a:p>
            <a:pPr algn="ctr"/>
            <a:r>
              <a:rPr kumimoji="0" lang="ru-RU" sz="4400" b="1" i="1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 письменной речи </a:t>
            </a:r>
          </a:p>
          <a:p>
            <a:pPr algn="ctr"/>
            <a:r>
              <a:rPr kumimoji="0" lang="ru-RU" sz="4400" b="1" i="1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 младших школьников  </a:t>
            </a: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1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48680"/>
            <a:ext cx="73361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МОУ «Чубаровская начальная школа – детский сад</a:t>
            </a:r>
            <a:endParaRPr lang="ru-RU" sz="2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149080"/>
            <a:ext cx="610987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Учитель начальных классов: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Важенина Светлана Николаевна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589240"/>
            <a:ext cx="1342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2017 год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Русский язык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836712"/>
            <a:ext cx="4608512" cy="4525963"/>
          </a:xfrm>
        </p:spPr>
        <p:txBody>
          <a:bodyPr/>
          <a:lstStyle/>
          <a:p>
            <a:r>
              <a:rPr lang="ru-RU" sz="2200" dirty="0" smtClean="0">
                <a:latin typeface="Monotype Corsiva" pitchFamily="66" charset="0"/>
              </a:rPr>
              <a:t>Минутка чистописания;</a:t>
            </a:r>
          </a:p>
          <a:p>
            <a:r>
              <a:rPr lang="ru-RU" sz="2200" dirty="0" smtClean="0">
                <a:latin typeface="Monotype Corsiva" pitchFamily="66" charset="0"/>
              </a:rPr>
              <a:t>Словарная работа;</a:t>
            </a:r>
          </a:p>
          <a:p>
            <a:r>
              <a:rPr lang="ru-RU" sz="2200" dirty="0" smtClean="0">
                <a:latin typeface="Monotype Corsiva" pitchFamily="66" charset="0"/>
              </a:rPr>
              <a:t>Письмо с проговариванием;</a:t>
            </a:r>
          </a:p>
          <a:p>
            <a:r>
              <a:rPr lang="ru-RU" sz="2200" dirty="0" smtClean="0">
                <a:latin typeface="Monotype Corsiva" pitchFamily="66" charset="0"/>
              </a:rPr>
              <a:t>Работа над предложением  (составление, распространение  и др.);</a:t>
            </a:r>
          </a:p>
          <a:p>
            <a:r>
              <a:rPr lang="ru-RU" sz="2200" dirty="0" smtClean="0">
                <a:latin typeface="Monotype Corsiva" pitchFamily="66" charset="0"/>
              </a:rPr>
              <a:t>Объяснение пословиц, поговорок, фразеологизмов;</a:t>
            </a:r>
          </a:p>
          <a:p>
            <a:r>
              <a:rPr lang="ru-RU" sz="2200" dirty="0" smtClean="0">
                <a:latin typeface="Monotype Corsiva" pitchFamily="66" charset="0"/>
              </a:rPr>
              <a:t>Работа над лексическим значением слова;</a:t>
            </a:r>
          </a:p>
          <a:p>
            <a:r>
              <a:rPr lang="ru-RU" sz="2200" dirty="0" smtClean="0">
                <a:latin typeface="Monotype Corsiva" pitchFamily="66" charset="0"/>
              </a:rPr>
              <a:t>Исправление ошибок в тексте;</a:t>
            </a:r>
          </a:p>
          <a:p>
            <a:r>
              <a:rPr lang="ru-RU" sz="2200" dirty="0" smtClean="0">
                <a:latin typeface="Monotype Corsiva" pitchFamily="66" charset="0"/>
              </a:rPr>
              <a:t>Формулировка правил, выделение орфограмм;</a:t>
            </a:r>
          </a:p>
          <a:p>
            <a:r>
              <a:rPr lang="ru-RU" sz="2200" dirty="0" smtClean="0">
                <a:latin typeface="Monotype Corsiva" pitchFamily="66" charset="0"/>
              </a:rPr>
              <a:t>Сочинение (по серии картинок, по репродукции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200" dirty="0" smtClean="0">
                <a:latin typeface="Monotype Corsiva" pitchFamily="66" charset="0"/>
              </a:rPr>
              <a:t>тематическое и др.);</a:t>
            </a:r>
          </a:p>
          <a:p>
            <a:r>
              <a:rPr lang="ru-RU" sz="2200" dirty="0" smtClean="0">
                <a:latin typeface="Monotype Corsiva" pitchFamily="66" charset="0"/>
              </a:rPr>
              <a:t>Изложение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3074" name="Picture 2" descr="C:\Users\Светлана Николаевна\Desktop\фото школа\2015-2016 уч год\день чтения\PA09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48680"/>
            <a:ext cx="2117232" cy="282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Светлана Николаевна\Desktop\фото школа\2014-2015 уч год\уроки\P410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2792366" cy="2786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Математика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4680520" cy="4525963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Чтение задач, заданий;</a:t>
            </a:r>
          </a:p>
          <a:p>
            <a:r>
              <a:rPr lang="ru-RU" sz="2400" dirty="0" smtClean="0">
                <a:latin typeface="Monotype Corsiva" pitchFamily="66" charset="0"/>
              </a:rPr>
              <a:t>Формулировка ответа, обоснование пояснения;</a:t>
            </a:r>
          </a:p>
          <a:p>
            <a:r>
              <a:rPr lang="ru-RU" sz="2400" dirty="0" smtClean="0">
                <a:latin typeface="Monotype Corsiva" pitchFamily="66" charset="0"/>
              </a:rPr>
              <a:t>Рассуждение в решении;</a:t>
            </a:r>
          </a:p>
          <a:p>
            <a:r>
              <a:rPr lang="ru-RU" sz="2400" dirty="0" smtClean="0">
                <a:latin typeface="Monotype Corsiva" pitchFamily="66" charset="0"/>
              </a:rPr>
              <a:t>Проверка  (доказательство правильного ответа, приведение аргументов);</a:t>
            </a:r>
          </a:p>
          <a:p>
            <a:r>
              <a:rPr lang="ru-RU" sz="2400" dirty="0" smtClean="0">
                <a:latin typeface="Monotype Corsiva" pitchFamily="66" charset="0"/>
              </a:rPr>
              <a:t>Алгоритм решения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6146" name="Picture 2" descr="C:\Users\Светлана Николаевна\Desktop\фото школа\2014-2015 уч год\для фильма\PB03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578573" cy="271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Светлана Николаевна\Desktop\фото школа\2016-2017 уч. год\Уроки\P214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8680"/>
            <a:ext cx="2160240" cy="297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Светлана Николаевна\Desktop\фото школа\2016-2017 уч. год\Уроки\P214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93096"/>
            <a:ext cx="2952328" cy="2214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Окружающий  мир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4032448" cy="5102027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Работа над новыми терминами (повышение словарного запаса учащихся);</a:t>
            </a:r>
          </a:p>
          <a:p>
            <a:r>
              <a:rPr lang="ru-RU" sz="2400" dirty="0" smtClean="0">
                <a:latin typeface="Monotype Corsiva" pitchFamily="66" charset="0"/>
              </a:rPr>
              <a:t>Работа  с текстом;</a:t>
            </a:r>
          </a:p>
          <a:p>
            <a:r>
              <a:rPr lang="ru-RU" sz="2400" dirty="0" smtClean="0">
                <a:latin typeface="Monotype Corsiva" pitchFamily="66" charset="0"/>
              </a:rPr>
              <a:t>Работа по вопросам;</a:t>
            </a:r>
          </a:p>
          <a:p>
            <a:r>
              <a:rPr lang="ru-RU" sz="2400" dirty="0" smtClean="0">
                <a:latin typeface="Monotype Corsiva" pitchFamily="66" charset="0"/>
              </a:rPr>
              <a:t>Опытническая работа;</a:t>
            </a:r>
          </a:p>
          <a:p>
            <a:r>
              <a:rPr lang="ru-RU" sz="2400" dirty="0" smtClean="0">
                <a:latin typeface="Monotype Corsiva" pitchFamily="66" charset="0"/>
              </a:rPr>
              <a:t>Экскурсии, наблюдения;</a:t>
            </a:r>
          </a:p>
          <a:p>
            <a:r>
              <a:rPr lang="ru-RU" sz="2400" dirty="0" smtClean="0">
                <a:latin typeface="Monotype Corsiva" pitchFamily="66" charset="0"/>
              </a:rPr>
              <a:t>Формулировка  вывода;</a:t>
            </a:r>
          </a:p>
          <a:p>
            <a:r>
              <a:rPr lang="ru-RU" sz="2400" dirty="0" smtClean="0">
                <a:latin typeface="Monotype Corsiva" pitchFamily="66" charset="0"/>
              </a:rPr>
              <a:t>Построение гипотезы;</a:t>
            </a:r>
          </a:p>
          <a:p>
            <a:r>
              <a:rPr lang="ru-RU" sz="2400" dirty="0" smtClean="0">
                <a:latin typeface="Monotype Corsiva" pitchFamily="66" charset="0"/>
              </a:rPr>
              <a:t>Культура поведения; </a:t>
            </a:r>
          </a:p>
          <a:p>
            <a:r>
              <a:rPr lang="ru-RU" sz="2400" dirty="0" smtClean="0">
                <a:latin typeface="Monotype Corsiva" pitchFamily="66" charset="0"/>
              </a:rPr>
              <a:t>Экологическая  культура;</a:t>
            </a:r>
          </a:p>
          <a:p>
            <a:r>
              <a:rPr lang="ru-RU" sz="2400" dirty="0" smtClean="0">
                <a:latin typeface="Monotype Corsiva" pitchFamily="66" charset="0"/>
              </a:rPr>
              <a:t>Проектная деятельность.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7170" name="Picture 2" descr="C:\Users\Светлана Николаевна\Desktop\фото школа\2012\я на уроке\PB02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85071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Светлана Николаевна\Desktop\фото школа\2016-2017 уч. год\Уроки\P214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456384" cy="265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679704" cy="79208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Развитие речи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4000" b="1" dirty="0">
              <a:solidFill>
                <a:srgbClr val="B07B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87624" y="1916832"/>
            <a:ext cx="2448272" cy="388843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Словесные методы: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1. Рассказ;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2. Пересказ;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3. Беседа: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- предварительная;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- итоговая;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- обобщающая.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4. Чтение.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79912" y="2564904"/>
            <a:ext cx="2520280" cy="374441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/>
          <a:lstStyle/>
          <a:p>
            <a:pPr lvl="0">
              <a:buNone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Наглядные методы: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1.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Наблюдение;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2. Рассматривание картин, макетов, рисунков;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3. Просмотр видео;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4.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Прослушивание записей;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5.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Показ образца.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44208" y="1916832"/>
            <a:ext cx="2376264" cy="381642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/>
          <a:lstStyle/>
          <a:p>
            <a:pPr lvl="0">
              <a:buNone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Практические методы:</a:t>
            </a:r>
          </a:p>
          <a:p>
            <a:pPr lvl="0">
              <a:buNone/>
            </a:pPr>
            <a:r>
              <a:rPr lang="ru-RU" sz="2400" dirty="0" smtClean="0">
                <a:latin typeface="Monotype Corsiva" pitchFamily="66" charset="0"/>
              </a:rPr>
              <a:t>1.Упражнения: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dirty="0" smtClean="0">
                <a:latin typeface="Monotype Corsiva" pitchFamily="66" charset="0"/>
              </a:rPr>
              <a:t>подражательно-исполнительские;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dirty="0" smtClean="0">
                <a:latin typeface="Monotype Corsiva" pitchFamily="66" charset="0"/>
              </a:rPr>
              <a:t>конструктивные;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dirty="0" smtClean="0">
                <a:latin typeface="Monotype Corsiva" pitchFamily="66" charset="0"/>
              </a:rPr>
              <a:t>творческие.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2. Игровой метод;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3. Моделирование</a:t>
            </a:r>
            <a:r>
              <a:rPr lang="ru-RU" sz="24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43808" y="1124744"/>
            <a:ext cx="1008112" cy="648072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1268760"/>
            <a:ext cx="0" cy="936104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84168" y="1124744"/>
            <a:ext cx="1008112" cy="576064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4032448" cy="4525963"/>
          </a:xfrm>
        </p:spPr>
        <p:txBody>
          <a:bodyPr/>
          <a:lstStyle/>
          <a:p>
            <a:r>
              <a:rPr lang="ru-RU" sz="2200" i="1" dirty="0" smtClean="0">
                <a:latin typeface="Monotype Corsiva" pitchFamily="66" charset="0"/>
              </a:rPr>
              <a:t>Участие во внеклассных мероприятиях (праздниках);</a:t>
            </a:r>
          </a:p>
          <a:p>
            <a:r>
              <a:rPr lang="ru-RU" sz="2200" dirty="0" smtClean="0">
                <a:latin typeface="Monotype Corsiva" pitchFamily="66" charset="0"/>
              </a:rPr>
              <a:t>Декламация стихов;</a:t>
            </a:r>
          </a:p>
          <a:p>
            <a:r>
              <a:rPr lang="ru-RU" sz="2200" dirty="0" smtClean="0">
                <a:latin typeface="Monotype Corsiva" pitchFamily="66" charset="0"/>
              </a:rPr>
              <a:t>Инсценирование;</a:t>
            </a:r>
          </a:p>
          <a:p>
            <a:r>
              <a:rPr lang="ru-RU" sz="2200" dirty="0" smtClean="0">
                <a:latin typeface="Monotype Corsiva" pitchFamily="66" charset="0"/>
              </a:rPr>
              <a:t> Тематические дни (День Здоровья, День Спорта, День Памяти , День Читателя и др.)</a:t>
            </a:r>
          </a:p>
          <a:p>
            <a:r>
              <a:rPr lang="ru-RU" sz="2200" dirty="0" smtClean="0">
                <a:latin typeface="Monotype Corsiva" pitchFamily="66" charset="0"/>
              </a:rPr>
              <a:t>Проектная деятельность;</a:t>
            </a:r>
          </a:p>
          <a:p>
            <a:r>
              <a:rPr lang="ru-RU" sz="2200" dirty="0" smtClean="0">
                <a:latin typeface="Monotype Corsiva" pitchFamily="66" charset="0"/>
              </a:rPr>
              <a:t>Поездки, экскурсии, театральные представления;</a:t>
            </a:r>
          </a:p>
          <a:p>
            <a:r>
              <a:rPr lang="ru-RU" sz="2200" dirty="0" smtClean="0">
                <a:latin typeface="Monotype Corsiva" pitchFamily="66" charset="0"/>
              </a:rPr>
              <a:t>Участие в конкурсах;</a:t>
            </a:r>
          </a:p>
          <a:p>
            <a:r>
              <a:rPr lang="ru-RU" sz="2200" dirty="0" smtClean="0">
                <a:latin typeface="Monotype Corsiva" pitchFamily="66" charset="0"/>
              </a:rPr>
              <a:t>Классные часы;</a:t>
            </a:r>
          </a:p>
          <a:p>
            <a:r>
              <a:rPr lang="ru-RU" sz="2200" dirty="0" smtClean="0">
                <a:latin typeface="Monotype Corsiva" pitchFamily="66" charset="0"/>
              </a:rPr>
              <a:t>Библиотечные часы.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Внеурочная   деятельность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4000" b="1" dirty="0">
              <a:solidFill>
                <a:srgbClr val="B07B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2050" name="Picture 2" descr="C:\Users\Светлана Николаевна\Desktop\фото школа\2016-2017 уч. год\Осенины проводины 7.10.2016\PA07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600400" cy="2616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Светлана Николаевна\Desktop\фото школа\2016-2017 уч. год\26.01. Илья Муромец\P126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600400" cy="270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7272808" cy="4032448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    </a:t>
            </a:r>
            <a:r>
              <a:rPr lang="ru-RU" sz="2400" dirty="0" smtClean="0">
                <a:latin typeface="Monotype Corsiva" pitchFamily="66" charset="0"/>
              </a:rPr>
              <a:t> Работа по обогащению словаря учащихся имеет большое значение для формирования навыков письма, для предупреждения орфографических ошибок в письменной речи детей, потому, что развивает у школьников разностороннее внимание к слову, ответственное отношение к нему.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5122" name="Picture 2" descr="C:\Users\Светлана Николаевна\Desktop\фото школа\2015-2016 уч год\кл. часы\PA16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61048"/>
            <a:ext cx="3888432" cy="2554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07704" y="332656"/>
            <a:ext cx="5976664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Times New Roman" pitchFamily="18" charset="0"/>
                <a:cs typeface="Arial" pitchFamily="34" charset="0"/>
              </a:rPr>
              <a:t>«Речевая культура человека — зеркало его духовной культуры»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Times New Roman" pitchFamily="18" charset="0"/>
                <a:cs typeface="Arial" pitchFamily="34" charset="0"/>
              </a:rPr>
              <a:t>(В.А. Сухомлинский)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G:\спасибо\4077706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7502320" cy="4323371"/>
          </a:xfrm>
          <a:prstGeom prst="rect">
            <a:avLst/>
          </a:prstGeom>
          <a:noFill/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56784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Проблема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7056784" cy="4669979"/>
          </a:xfrm>
        </p:spPr>
        <p:txBody>
          <a:bodyPr/>
          <a:lstStyle/>
          <a:p>
            <a:pPr>
              <a:buNone/>
            </a:pPr>
            <a:endParaRPr lang="ru-RU" sz="800" u="sng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Бедность словарного запаса;</a:t>
            </a:r>
          </a:p>
          <a:p>
            <a:r>
              <a:rPr lang="ru-RU" sz="2800" dirty="0" smtClean="0">
                <a:latin typeface="Monotype Corsiva" pitchFamily="66" charset="0"/>
              </a:rPr>
              <a:t> Неумение правильно строить предложение, грамматически правильно оформлять его; </a:t>
            </a:r>
          </a:p>
          <a:p>
            <a:r>
              <a:rPr lang="ru-RU" sz="2800" dirty="0" smtClean="0">
                <a:latin typeface="Monotype Corsiva" pitchFamily="66" charset="0"/>
              </a:rPr>
              <a:t>Последовательно пересказывать содержание рассказа, работать над составлением плана;</a:t>
            </a:r>
          </a:p>
          <a:p>
            <a:r>
              <a:rPr lang="ru-RU" sz="2800" dirty="0" smtClean="0">
                <a:latin typeface="Monotype Corsiva" pitchFamily="66" charset="0"/>
              </a:rPr>
              <a:t>Затруднения в анализе и синтезе слов;</a:t>
            </a:r>
          </a:p>
          <a:p>
            <a:r>
              <a:rPr lang="ru-RU" sz="2800" dirty="0" smtClean="0">
                <a:latin typeface="Monotype Corsiva" pitchFamily="66" charset="0"/>
              </a:rPr>
              <a:t>Сочинять, передавать свои мысли устно и письменно;</a:t>
            </a:r>
          </a:p>
          <a:p>
            <a:r>
              <a:rPr lang="ru-RU" sz="2800" dirty="0" smtClean="0">
                <a:latin typeface="Monotype Corsiva" pitchFamily="66" charset="0"/>
              </a:rPr>
              <a:t>Безграмотность в написании, допуск ошибок;</a:t>
            </a:r>
          </a:p>
          <a:p>
            <a:r>
              <a:rPr lang="ru-RU" sz="2800" dirty="0" smtClean="0">
                <a:latin typeface="Monotype Corsiva" pitchFamily="66" charset="0"/>
              </a:rPr>
              <a:t>Несоответствие письма нормам каллиграфии;</a:t>
            </a:r>
          </a:p>
          <a:p>
            <a:r>
              <a:rPr lang="ru-RU" sz="2800" dirty="0" smtClean="0">
                <a:latin typeface="Monotype Corsiva" pitchFamily="66" charset="0"/>
              </a:rPr>
              <a:t>Использование в речи ненормативной лексики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496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52155" t="7538" r="3265"/>
          <a:stretch>
            <a:fillRect/>
          </a:stretch>
        </p:blipFill>
        <p:spPr bwMode="auto">
          <a:xfrm>
            <a:off x="251520" y="980728"/>
            <a:ext cx="1584920" cy="23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979712" y="836712"/>
            <a:ext cx="6840760" cy="36724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«В </a:t>
            </a:r>
            <a:r>
              <a:rPr lang="ru-RU" sz="2000" i="1" dirty="0" smtClean="0">
                <a:latin typeface="Monotype Corsiva" pitchFamily="66" charset="0"/>
              </a:rPr>
              <a:t>системе предметов  общеобразовательной школы курс </a:t>
            </a:r>
            <a:r>
              <a:rPr lang="ru-RU" sz="2000" dirty="0" smtClean="0">
                <a:latin typeface="Monotype Corsiva" pitchFamily="66" charset="0"/>
              </a:rPr>
              <a:t>русского языка реализует </a:t>
            </a:r>
            <a:r>
              <a:rPr lang="ru-RU" sz="2000" b="1" dirty="0" smtClean="0">
                <a:latin typeface="Monotype Corsiva" pitchFamily="66" charset="0"/>
              </a:rPr>
              <a:t>познавательную и социокультурную цели.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Monotype Corsiva" pitchFamily="66" charset="0"/>
              </a:rPr>
              <a:t>Для достижения поставленных целей   в начальной школе необходимо решение </a:t>
            </a:r>
            <a:r>
              <a:rPr lang="ru-RU" sz="2000" b="1" dirty="0" smtClean="0">
                <a:latin typeface="Monotype Corsiva" pitchFamily="66" charset="0"/>
              </a:rPr>
              <a:t>следующих задач: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Развитие речи, мышления, воображения школьников, умения выбирать средства языка в соответствии с целями,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задачами и условиями общения.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aseline="0" dirty="0" smtClean="0">
                <a:latin typeface="Monotype Corsiva" pitchFamily="66" charset="0"/>
              </a:rPr>
              <a:t>Освоение</a:t>
            </a:r>
            <a:r>
              <a:rPr lang="ru-RU" sz="2000" dirty="0" smtClean="0">
                <a:latin typeface="Monotype Corsiva" pitchFamily="66" charset="0"/>
              </a:rPr>
              <a:t> первоначальных знаний о лексике, фонетике, грамматике русского языка.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dirty="0" smtClean="0">
                <a:latin typeface="Monotype Corsiva" pitchFamily="66" charset="0"/>
              </a:rPr>
              <a:t>Овладение умениями правильно писать и читать, участвовать в диалоге, составлять несложные монологические высказывания и письменные тексты описания и описания и повествования небольшого объёма.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dirty="0" smtClean="0">
                <a:latin typeface="Monotype Corsiva" pitchFamily="66" charset="0"/>
              </a:rPr>
              <a:t>Воспитание позитивного эмоционально-ценностного отношения к русскому языку, чувства  сопричастности к сохранению его уникальности и чистоты, пробуждение познавательного интереса к языку, стремление совершенствовать свою речь.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 smtClean="0"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75656" y="260648"/>
            <a:ext cx="705678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Требования  стандарта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Основные этапы </a:t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работы по классам </a:t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(русский язык)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16832"/>
            <a:ext cx="7632848" cy="4277071"/>
          </a:xfrm>
        </p:spPr>
        <p:txBody>
          <a:bodyPr/>
          <a:lstStyle/>
          <a:p>
            <a:r>
              <a:rPr lang="ru-RU" sz="2800" b="1" u="sng" dirty="0" smtClean="0">
                <a:latin typeface="Monotype Corsiva" pitchFamily="66" charset="0"/>
              </a:rPr>
              <a:t>1 класс</a:t>
            </a:r>
            <a:r>
              <a:rPr lang="ru-RU" sz="2800" dirty="0" smtClean="0">
                <a:latin typeface="Monotype Corsiva" pitchFamily="66" charset="0"/>
              </a:rPr>
              <a:t> –работа со словом, предложением</a:t>
            </a:r>
          </a:p>
          <a:p>
            <a:r>
              <a:rPr lang="ru-RU" sz="2800" b="1" u="sng" dirty="0" smtClean="0">
                <a:latin typeface="Monotype Corsiva" pitchFamily="66" charset="0"/>
              </a:rPr>
              <a:t>2 класс</a:t>
            </a:r>
            <a:r>
              <a:rPr lang="ru-RU" sz="2800" dirty="0" smtClean="0">
                <a:latin typeface="Monotype Corsiva" pitchFamily="66" charset="0"/>
              </a:rPr>
              <a:t> –подготовительные упражнения </a:t>
            </a:r>
            <a:r>
              <a:rPr lang="ru-RU" sz="2800" dirty="0" smtClean="0">
                <a:latin typeface="Monotype Corsiva" pitchFamily="66" charset="0"/>
              </a:rPr>
              <a:t>                   к </a:t>
            </a:r>
            <a:r>
              <a:rPr lang="ru-RU" sz="2800" dirty="0" smtClean="0">
                <a:latin typeface="Monotype Corsiva" pitchFamily="66" charset="0"/>
              </a:rPr>
              <a:t>изложению текста + обучение изложению текста</a:t>
            </a:r>
          </a:p>
          <a:p>
            <a:r>
              <a:rPr lang="ru-RU" sz="2800" b="1" u="sng" dirty="0" smtClean="0">
                <a:latin typeface="Monotype Corsiva" pitchFamily="66" charset="0"/>
              </a:rPr>
              <a:t>3 класс</a:t>
            </a:r>
            <a:r>
              <a:rPr lang="ru-RU" sz="2800" dirty="0" smtClean="0">
                <a:latin typeface="Monotype Corsiva" pitchFamily="66" charset="0"/>
              </a:rPr>
              <a:t> –выборочное и краткое изложение, сочинение – описание, сочинение –повествование, сочинение -рассуждение</a:t>
            </a:r>
          </a:p>
          <a:p>
            <a:r>
              <a:rPr lang="ru-RU" sz="2800" b="1" u="sng" dirty="0" smtClean="0">
                <a:latin typeface="Monotype Corsiva" pitchFamily="66" charset="0"/>
              </a:rPr>
              <a:t>4 класс</a:t>
            </a:r>
            <a:r>
              <a:rPr lang="ru-RU" sz="2800" dirty="0" smtClean="0">
                <a:latin typeface="Monotype Corsiva" pitchFamily="66" charset="0"/>
              </a:rPr>
              <a:t> –изложение с творческим дополнением + сочинение по картине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256584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Задачи: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4000" b="1" dirty="0">
              <a:solidFill>
                <a:srgbClr val="B07BD7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48680"/>
            <a:ext cx="7128792" cy="367240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14350" indent="-514350">
              <a:buAutoNum type="arabicParenR"/>
            </a:pPr>
            <a:r>
              <a:rPr lang="ru-RU" sz="2400" dirty="0" smtClean="0">
                <a:latin typeface="Monotype Corsiva" pitchFamily="66" charset="0"/>
              </a:rPr>
              <a:t>Найти  эффективные пути овладению  культурой устной и письменной речи; 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Monotype Corsiva" pitchFamily="66" charset="0"/>
              </a:rPr>
              <a:t>Определить наиболее эффективные способы коррекции устной и письменной речи учащихся младших классов.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4098" name="Picture 2" descr="C:\Users\Светлана Николаевна\Desktop\фото школа\2015-2016 уч год\Азбука\P317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4176464" cy="327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Единство  требований</a:t>
            </a:r>
            <a:endParaRPr lang="ru-RU" sz="3600" b="1" i="1" dirty="0">
              <a:solidFill>
                <a:srgbClr val="B07BD7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80728"/>
            <a:ext cx="7056784" cy="367240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Школа  - урочная  деятельность и внеклассная работа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 Педагоги ДО - внеурочная деятельность</a:t>
            </a:r>
          </a:p>
          <a:p>
            <a:r>
              <a:rPr lang="ru-RU" sz="2800" dirty="0" smtClean="0">
                <a:latin typeface="Monotype Corsiva" pitchFamily="66" charset="0"/>
              </a:rPr>
              <a:t> Родители – воспитание</a:t>
            </a:r>
          </a:p>
          <a:p>
            <a:r>
              <a:rPr lang="ru-RU" sz="2800" dirty="0" smtClean="0">
                <a:latin typeface="Monotype Corsiva" pitchFamily="66" charset="0"/>
              </a:rPr>
              <a:t>Социум - общение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8194" name="Picture 2" descr="C:\Users\Светлана Николаевна\Desktop\фото школа\2015-2016 уч год\день матери + родители\PB30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3888432" cy="2564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Светлана Николаевна\Desktop\фото школа\2015-2016 уч год\Юбилей В.В\P527006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3575298" cy="2552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Требования  к речи учащихся: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344816" cy="4381947"/>
          </a:xfrm>
        </p:spPr>
        <p:txBody>
          <a:bodyPr/>
          <a:lstStyle/>
          <a:p>
            <a:pPr lvl="0"/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Давать ответ на любой  поставленный вопрос в полной форме;  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Правильно строить  предложения  с соблюдением речевых норм;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Давать развернутый устный или письменный ответ типа рассуждения с четкой структурой:; 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Излагать материал логично и последовательно;  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Отвечать громко, четко, с соблюдением логических ударений, пауз и правильной интонации; 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Оформлять любые письменные высказывания с соблюдением орфографических и пунктуационных норм, чисто и аккуратно;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Соблюдать культуру речи в классе и во внеурочное время. </a:t>
            </a:r>
          </a:p>
          <a:p>
            <a:pPr>
              <a:buNone/>
            </a:pPr>
            <a:endParaRPr lang="ru-RU" u="sng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85010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Требования к  учителю: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560840" cy="5217443"/>
          </a:xfrm>
        </p:spPr>
        <p:txBody>
          <a:bodyPr/>
          <a:lstStyle/>
          <a:p>
            <a:pPr lvl="0"/>
            <a:r>
              <a:rPr lang="ru-RU" sz="1800" dirty="0" smtClean="0">
                <a:latin typeface="Monotype Corsiva" pitchFamily="66" charset="0"/>
              </a:rPr>
              <a:t>Тщательно продумывать ход изложения материала; 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Грамотно оформлять все виды записей разборчивым почерком;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Не допускать в своей речи  речевых ошибок;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На   уроках  больше внимания уделять формированию умений учащихся анализировать, сравнивать, сопоставлять изученный материал;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На уроках проводить специальную работу, направленную на полноценное восприятие учащимися учебного текста и слова учителя;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Любое высказывание учащихся в устной и письменной форме  следует оценивать; 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Шире использовать выразительное чтение вслух;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Настойчиво учить школьников работе с книгой, умению пользоваться разнообразной справочной литературой; 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Систематически проводить работу по обогащению словарного запаса учащихся;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Приобщить учащихся к чтению художественной литературы;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Следить за аккуратным ведением тетрадей,  дневников;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Шире использовать все формы внеклассной работы;  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В работе классного руководителя необходимо предусматривать беседы с родителями по выполнению единых требований к речи учащихся в школе и дома.</a:t>
            </a:r>
          </a:p>
          <a:p>
            <a:endParaRPr lang="ru-RU" sz="1600" dirty="0"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Литературное  чтение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3384376" cy="504056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1.  </a:t>
            </a:r>
            <a:r>
              <a:rPr lang="ru-RU" sz="1600" dirty="0" smtClean="0">
                <a:latin typeface="Monotype Corsiva" pitchFamily="66" charset="0"/>
              </a:rPr>
              <a:t>Речевая разминка;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2.  Работа  по составлению плана (деление на части);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3.  Творческая работа (иллюстрирование прочитанного с последующим пересказом к изображённому; сочинительство и др.) 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4.  Пересказ (полный, выборочный, краткий, творческий, с опорой на вопросы, предметные картинки, пересказ по плану  и др.);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5.  Составление самостоятельных рассказов по аналогии, по серии сюжетных картинок, по собственным наблюдениям и впечатлениям;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6.  Словарная работа;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7. Проектная деятельность;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8. Хоровое чтение;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9. Чтение наизусть;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10. Тихое чтение (про себя).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67944" y="6525344"/>
            <a:ext cx="1800200" cy="33265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3F007E"/>
                </a:solidFill>
              </a:rPr>
              <a:t>Важенина С.Н.</a:t>
            </a:r>
            <a:endParaRPr lang="ru-RU" dirty="0">
              <a:solidFill>
                <a:srgbClr val="3F007E"/>
              </a:solidFill>
            </a:endParaRPr>
          </a:p>
        </p:txBody>
      </p:sp>
      <p:pic>
        <p:nvPicPr>
          <p:cNvPr id="1026" name="Picture 2" descr="C:\Users\Светлана Николаевна\Desktop\фото школа\2016-2017 уч. год\Уроки\уроки\P213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39759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Светлана Николаевна\Desktop\фото школа\2015-2016 уч год\день чтения\PA09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377422" cy="246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1010</Words>
  <Application>Microsoft Office PowerPoint</Application>
  <PresentationFormat>Экран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Проблема</vt:lpstr>
      <vt:lpstr>Слайд 3</vt:lpstr>
      <vt:lpstr>Основные этапы  работы по классам  (русский язык)</vt:lpstr>
      <vt:lpstr>Задачи:  </vt:lpstr>
      <vt:lpstr>Единство  требований</vt:lpstr>
      <vt:lpstr>Требования  к речи учащихся:</vt:lpstr>
      <vt:lpstr>Требования к  учителю: </vt:lpstr>
      <vt:lpstr>Литературное  чтение</vt:lpstr>
      <vt:lpstr>Русский язык</vt:lpstr>
      <vt:lpstr>Математика</vt:lpstr>
      <vt:lpstr>Окружающий  мир</vt:lpstr>
      <vt:lpstr>Развитие речи  </vt:lpstr>
      <vt:lpstr>Внеурочная   деятельность 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 Николаевна</cp:lastModifiedBy>
  <cp:revision>95</cp:revision>
  <dcterms:created xsi:type="dcterms:W3CDTF">2014-11-07T17:01:55Z</dcterms:created>
  <dcterms:modified xsi:type="dcterms:W3CDTF">2017-03-13T17:18:49Z</dcterms:modified>
</cp:coreProperties>
</file>