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 varScale="1">
        <p:scale>
          <a:sx n="92" d="100"/>
          <a:sy n="9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6D77CD-59A3-4AD1-9906-34E819624D8B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138608-074D-4E0D-8F1D-11926322F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3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6EE8-E490-41FA-8268-875C7A78552A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169D-A609-4F7E-99A0-3186E91BA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B966-7196-417B-90DC-883716B0EF25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B6A0-6496-44A3-BF89-2ADA5FF8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DADF-8B25-4154-8C36-AC6E1D97A304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484C-92C8-43BA-A55C-F288AA7F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41B8-40C2-4293-8D5B-DD8E626700E4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726D-EE6D-4E87-B850-E961DB8EC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95DB-9590-451C-9C17-A76718F6032A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B722-9988-4E75-9799-BF18430BB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22548-3924-43BF-839A-65B3DE305575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6E65-D2CD-4B6C-BF72-C40CBD22F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68CF-EC4B-4771-B889-C3E99E345ABE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0455-5CD7-4DCF-85D2-EEC0EB6C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F1C6-0FBE-44C1-A149-A97ACE53B850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147B-5F89-40DE-B4C6-BB6322FA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B2E2-20FF-4519-A288-F04566219895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00FD-99ED-4979-9588-C7F0C7507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BBAA4-251E-4C1A-B123-90C6BD65C07F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EBE2-593E-4D8C-B666-BBA5A037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4F05-BBD4-4076-BDCB-C088E8371E01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F7AC-C0A6-4084-91E3-17912A4CC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38E14B-1632-4180-AF34-302E02CD5C9B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E8DD97-7603-40C3-9C16-F82AB2F00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6676" y="458112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Итоги года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2017-2018 уч.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год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1-4 класс комплект</a:t>
            </a:r>
            <a:endParaRPr lang="ru-RU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805861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МОУ «Чубаровская начальная школа – детский сад»</a:t>
            </a: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836712"/>
            <a:ext cx="562205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Учитель начальных классов: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Важенина Светлана Николаевна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высшая квалификационная категория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1872208"/>
                <a:gridCol w="1080120"/>
                <a:gridCol w="1728192"/>
                <a:gridCol w="3178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Методический продукт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Образовательный портал  </a:t>
                      </a:r>
                      <a:r>
                        <a:rPr lang="ru-RU" sz="1400" b="1" dirty="0" smtClean="0"/>
                        <a:t>«РОСКОНКУРС.РФ»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Всерос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Участие  в </a:t>
                      </a:r>
                      <a:r>
                        <a:rPr lang="ru-RU" sz="1600" b="1" baseline="0" dirty="0" smtClean="0"/>
                        <a:t> заочном мастер-классе «ЭОР в образовательном процессе»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Свидетельство участника </a:t>
                      </a:r>
                    </a:p>
                    <a:p>
                      <a:r>
                        <a:rPr lang="ru-RU" sz="1600" b="1" dirty="0" smtClean="0"/>
                        <a:t>№ 243361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Международный образовательный портал  МААМ.РУ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Междун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«Проектная деятельность как средство формирования УУД обучающихся в условиях МКШ»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Свидетельство о распространении педагогического опыта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Научно - методическая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Обобщение и </a:t>
            </a:r>
            <a:r>
              <a:rPr kumimoji="0" lang="ru-RU" sz="2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распространение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Внеурочная деятельность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Участие педагога</a:t>
            </a:r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457200" y="1600201"/>
          <a:ext cx="8219255" cy="497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2088232"/>
                <a:gridCol w="2448272"/>
                <a:gridCol w="1008112"/>
                <a:gridCol w="1656183"/>
              </a:tblGrid>
              <a:tr h="3337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Дата,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 конкурса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85067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Сентябрь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Всероссийское издание «Портал Образования»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«Компетенции педагога в информационно-коммуникационных технологиях (ИКТ)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Всерос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Диплом победителя</a:t>
                      </a:r>
                      <a:endParaRPr lang="ru-RU" sz="1400" b="1" dirty="0"/>
                    </a:p>
                  </a:txBody>
                  <a:tcPr/>
                </a:tc>
              </a:tr>
              <a:tr h="8115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Октябрь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Международные конкурсы для детей </a:t>
                      </a:r>
                    </a:p>
                    <a:p>
                      <a:r>
                        <a:rPr lang="ru-RU" sz="1400" b="1" dirty="0" smtClean="0"/>
                        <a:t>Уроки начальной школы ООО «ВЕДКИ»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Дистанционные олимпиады</a:t>
                      </a:r>
                    </a:p>
                    <a:p>
                      <a:r>
                        <a:rPr lang="ru-RU" sz="1400" b="1" dirty="0" smtClean="0"/>
                        <a:t>«ОЛИМПИКСИК»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Междун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Благодарность.</a:t>
                      </a:r>
                    </a:p>
                    <a:p>
                      <a:r>
                        <a:rPr lang="ru-RU" sz="1400" b="1" dirty="0" smtClean="0"/>
                        <a:t>Свидетельство о подготовке победителей</a:t>
                      </a:r>
                      <a:endParaRPr lang="ru-RU" sz="1400" b="1" dirty="0"/>
                    </a:p>
                  </a:txBody>
                  <a:tcPr/>
                </a:tc>
              </a:tr>
              <a:tr h="8115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Октябрь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«ГЛОБУС»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Международная предметная олимпиада «ЭВЕРЕСТ»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Межун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Диплом за подготовку победителей</a:t>
                      </a:r>
                      <a:endParaRPr lang="ru-RU" sz="1400" b="1" dirty="0"/>
                    </a:p>
                  </a:txBody>
                  <a:tcPr/>
                </a:tc>
              </a:tr>
              <a:tr h="811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Октябрь 2017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Всероссийский образовательный портал</a:t>
                      </a:r>
                      <a:r>
                        <a:rPr lang="ru-RU" sz="1400" b="1" baseline="0" dirty="0" smtClean="0"/>
                        <a:t> «ЗАВУЧ»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Дистанционный</a:t>
                      </a:r>
                      <a:r>
                        <a:rPr lang="ru-RU" sz="1400" b="1" baseline="0" dirty="0" smtClean="0"/>
                        <a:t> конкурс декоративно-прикладного творчества «Осень волшебница»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Всерос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Благодарственное письмо.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Диплом победителя </a:t>
                      </a:r>
                    </a:p>
                    <a:p>
                      <a:r>
                        <a:rPr lang="ru-RU" sz="1400" b="1" dirty="0" smtClean="0"/>
                        <a:t>№ 4864-505751</a:t>
                      </a:r>
                      <a:endParaRPr lang="ru-RU" sz="1400" b="1" dirty="0"/>
                    </a:p>
                  </a:txBody>
                  <a:tcPr/>
                </a:tc>
              </a:tr>
              <a:tr h="99479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Ноябрь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Всероссийское тестирование «</a:t>
                      </a:r>
                      <a:r>
                        <a:rPr lang="ru-RU" sz="1400" b="1" dirty="0" err="1" smtClean="0"/>
                        <a:t>ТоталТест</a:t>
                      </a:r>
                      <a:r>
                        <a:rPr lang="ru-RU" sz="1400" b="1" dirty="0" smtClean="0"/>
                        <a:t>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Тест «Информационно –</a:t>
                      </a:r>
                      <a:r>
                        <a:rPr lang="ru-RU" sz="1400" b="1" dirty="0" err="1" smtClean="0"/>
                        <a:t>ком-муникационные</a:t>
                      </a:r>
                      <a:r>
                        <a:rPr lang="ru-RU" sz="1400" b="1" dirty="0" smtClean="0"/>
                        <a:t> технологии в профессиональной деятельности»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Всерос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Диплом победителя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457200" y="1600201"/>
          <a:ext cx="8219255" cy="480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2088232"/>
                <a:gridCol w="2448272"/>
                <a:gridCol w="1008112"/>
                <a:gridCol w="1656183"/>
              </a:tblGrid>
              <a:tr h="3337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Дата,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 конкурса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6675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Октябрь – ноябрь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Федеральный партийный проект «Экология России» в Свердловской области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Областной творческий конкурс «Новогодняя игрушка из бросового мусора»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Областн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Диплом за участие</a:t>
                      </a:r>
                      <a:endParaRPr lang="ru-RU" sz="1400" b="1" dirty="0"/>
                    </a:p>
                  </a:txBody>
                  <a:tcPr/>
                </a:tc>
              </a:tr>
              <a:tr h="6675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Декабрь -  январь </a:t>
                      </a:r>
                    </a:p>
                    <a:p>
                      <a:r>
                        <a:rPr lang="ru-RU" sz="1400" b="1" dirty="0" smtClean="0"/>
                        <a:t>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МОУ ДПО «Детский экологический центр»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Районный творческий конкурс «Символ года 2018»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Муниц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Грамота победителя</a:t>
                      </a:r>
                      <a:endParaRPr lang="ru-RU" sz="1400" b="1" dirty="0"/>
                    </a:p>
                  </a:txBody>
                  <a:tcPr/>
                </a:tc>
              </a:tr>
              <a:tr h="9707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Декабрь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«ВЕДКИ»</a:t>
                      </a:r>
                    </a:p>
                    <a:p>
                      <a:r>
                        <a:rPr lang="ru-RU" sz="1400" b="1" dirty="0" smtClean="0"/>
                        <a:t>Дистанционные олимпиады «Весна – 2018»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Международный конкурс «Финансовая грамотность»</a:t>
                      </a:r>
                    </a:p>
                    <a:p>
                      <a:r>
                        <a:rPr lang="ru-RU" sz="1400" b="1" dirty="0" smtClean="0"/>
                        <a:t>«Толерантный мир»</a:t>
                      </a:r>
                    </a:p>
                    <a:p>
                      <a:r>
                        <a:rPr lang="ru-RU" sz="1400" b="1" dirty="0" smtClean="0"/>
                        <a:t>«ИНТЕРНЕТ Безопасность»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Междун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Благодарности, свидетельства за подготовку победителей</a:t>
                      </a:r>
                      <a:endParaRPr lang="ru-RU" sz="1400" b="1" dirty="0"/>
                    </a:p>
                  </a:txBody>
                  <a:tcPr/>
                </a:tc>
              </a:tr>
              <a:tr h="6675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Февраль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ООО «КОМПЭДУ» Олимпиады «Зимний фестиваль знаний 2018»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Международный проект для учителей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Международная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олимпиада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compedu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Литературное чтение.</a:t>
                      </a:r>
                    </a:p>
                    <a:p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Окружающий мир.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Благодарности, свидетельства за подготовку победителей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Внеурочная деятельность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Участие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436223"/>
              </p:ext>
            </p:extLst>
          </p:nvPr>
        </p:nvGraphicFramePr>
        <p:xfrm>
          <a:off x="323528" y="1600201"/>
          <a:ext cx="8352927" cy="508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84176"/>
                <a:gridCol w="2736304"/>
                <a:gridCol w="1080120"/>
                <a:gridCol w="1800199"/>
              </a:tblGrid>
              <a:tr h="3337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Дата,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 конкурса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/>
                </a:tc>
              </a:tr>
              <a:tr h="243110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Апрель -  май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Международные конкурсы для детей Уроки начальной школы</a:t>
                      </a:r>
                    </a:p>
                    <a:p>
                      <a:r>
                        <a:rPr lang="ru-RU" sz="1400" b="1" dirty="0" smtClean="0"/>
                        <a:t> ООО «ВЕДКИ»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Международные конкурсы по математике «Аксиома»;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английскому языку «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»;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«Интернет и я»;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«От теории к практике»;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экологии «Зелёная планета»;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ФортУна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по окружающему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миру и литературному чтению;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«Сила Знаний»  «День Космонавтики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Литературное чтение»,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Междун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Благодарности, свидетельства о подготовке</a:t>
                      </a:r>
                      <a:r>
                        <a:rPr lang="ru-RU" sz="1400" b="1" baseline="0" dirty="0" smtClean="0"/>
                        <a:t> победителей</a:t>
                      </a:r>
                      <a:endParaRPr lang="ru-RU" sz="1400" b="1" dirty="0"/>
                    </a:p>
                  </a:txBody>
                  <a:tcPr/>
                </a:tc>
              </a:tr>
              <a:tr h="6675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Апрель -  май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Международный образовательный портал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 </a:t>
                      </a:r>
                      <a:r>
                        <a:rPr lang="ru-RU" sz="1050" b="1" dirty="0" smtClean="0"/>
                        <a:t>«Я ОДАРЁННОСТЬ.РУ»</a:t>
                      </a: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Международный конкурс творческих работ «Пасхальная радость 2018»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Междун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Благодарственное письмо за </a:t>
                      </a:r>
                      <a:r>
                        <a:rPr lang="ru-RU" sz="1400" b="1" dirty="0" err="1" smtClean="0"/>
                        <a:t>сотруд-ничество</a:t>
                      </a:r>
                      <a:r>
                        <a:rPr lang="ru-RU" sz="1400" b="1" dirty="0" smtClean="0"/>
                        <a:t> и </a:t>
                      </a:r>
                      <a:r>
                        <a:rPr lang="ru-RU" sz="1400" b="1" dirty="0" err="1" smtClean="0"/>
                        <a:t>подго-товку</a:t>
                      </a:r>
                      <a:r>
                        <a:rPr lang="ru-RU" sz="1400" b="1" dirty="0" smtClean="0"/>
                        <a:t> победителей</a:t>
                      </a:r>
                    </a:p>
                    <a:p>
                      <a:r>
                        <a:rPr lang="ru-RU" sz="1400" b="1" dirty="0" smtClean="0"/>
                        <a:t>№ ФС</a:t>
                      </a:r>
                      <a:r>
                        <a:rPr lang="ru-RU" sz="1400" b="1" baseline="0" dirty="0" smtClean="0"/>
                        <a:t> 77-63331</a:t>
                      </a:r>
                      <a:endParaRPr lang="ru-RU" sz="1400" b="1" dirty="0"/>
                    </a:p>
                  </a:txBody>
                  <a:tcPr/>
                </a:tc>
              </a:tr>
              <a:tr h="9707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Май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Евразийский институт </a:t>
                      </a:r>
                      <a:r>
                        <a:rPr lang="ru-RU" sz="1400" b="1" dirty="0" err="1" smtClean="0"/>
                        <a:t>разви-тия</a:t>
                      </a:r>
                      <a:r>
                        <a:rPr lang="ru-RU" sz="1400" b="1" dirty="0" smtClean="0"/>
                        <a:t> образования имени </a:t>
                      </a:r>
                      <a:r>
                        <a:rPr lang="ru-RU" sz="1400" b="1" dirty="0" err="1" smtClean="0"/>
                        <a:t>Януша</a:t>
                      </a:r>
                      <a:r>
                        <a:rPr lang="ru-RU" sz="1400" b="1" dirty="0" smtClean="0"/>
                        <a:t> Корчака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Заочная Всероссийская педагогическая конференция «Перспективные технологии и методы в практике современного образования»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Всерос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Диплом участника № ЕА 118-51479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 Внеурочная деятельность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Участие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Приложение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</a:t>
            </a:r>
          </a:p>
        </p:txBody>
      </p:sp>
      <p:pic>
        <p:nvPicPr>
          <p:cNvPr id="1026" name="Picture 2" descr="N:\мама\фото\школа\2017-2018 уч. год\грамоты ученики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7711"/>
            <a:ext cx="2448272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мама\фото\школа\2017-2018 уч. год\грамоты ученики\P111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38" y="1760839"/>
            <a:ext cx="2493477" cy="1869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мама\фото\школа\2017-2018 уч. год\грамоты ученики\P111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56768"/>
            <a:ext cx="2498905" cy="187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мама\фото\школа\2017-2018 уч. год\день героев и день прав грамоты\PC18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594266" cy="2013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мама\фото\школа\2017-2018 уч. год\9 мая день победы\P1010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10" y="4060858"/>
            <a:ext cx="2668588" cy="199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мама\фото\школа\2017-2018 уч. год\осенины-проводины\PA26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20" y="4193100"/>
            <a:ext cx="2564895" cy="172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Приложение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</a:t>
            </a:r>
          </a:p>
        </p:txBody>
      </p:sp>
      <p:pic>
        <p:nvPicPr>
          <p:cNvPr id="1026" name="Picture 2" descr="C:\Users\Светлана Николаевна\Desktop\фото школа\2017-2018 уч. год\с грамотами\P101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Светлана Николаевна\Desktop\фото школа\2017-2018 уч. год\с грамотами\P10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960440" cy="2970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026" name="Picture 2" descr="G:\НОВОЕ\грамоты 2017-18\IMG_20180325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700808"/>
            <a:ext cx="1505815" cy="2088232"/>
          </a:xfrm>
          <a:prstGeom prst="rect">
            <a:avLst/>
          </a:prstGeom>
          <a:noFill/>
        </p:spPr>
      </p:pic>
      <p:pic>
        <p:nvPicPr>
          <p:cNvPr id="1027" name="Picture 3" descr="G:\НОВОЕ\грамоты 2017-18\IMG_20180325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1700808"/>
            <a:ext cx="1440160" cy="2137377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Приложение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педагога</a:t>
            </a:r>
          </a:p>
        </p:txBody>
      </p:sp>
      <p:pic>
        <p:nvPicPr>
          <p:cNvPr id="1028" name="Picture 4" descr="G:\НОВОЕ\грамоты 2017-18\IMG_20180325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1476929" cy="2088232"/>
          </a:xfrm>
          <a:prstGeom prst="rect">
            <a:avLst/>
          </a:prstGeom>
          <a:noFill/>
        </p:spPr>
      </p:pic>
      <p:pic>
        <p:nvPicPr>
          <p:cNvPr id="1029" name="Picture 5" descr="G:\НОВОЕ\грамоты 2017-18\IMG_20180325_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00808"/>
            <a:ext cx="1426000" cy="2016224"/>
          </a:xfrm>
          <a:prstGeom prst="rect">
            <a:avLst/>
          </a:prstGeom>
          <a:noFill/>
        </p:spPr>
      </p:pic>
      <p:pic>
        <p:nvPicPr>
          <p:cNvPr id="1030" name="Picture 6" descr="G:\НОВОЕ\грамоты 2017-18\Свидетельство проекта infourok.ru №21652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700808"/>
            <a:ext cx="1368152" cy="2036921"/>
          </a:xfrm>
          <a:prstGeom prst="rect">
            <a:avLst/>
          </a:prstGeom>
          <a:noFill/>
        </p:spPr>
      </p:pic>
      <p:pic>
        <p:nvPicPr>
          <p:cNvPr id="1032" name="Picture 8" descr="G:\НОВОЕ\грамоты 2017-18\infourok.ru №216528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500" y="4024791"/>
            <a:ext cx="1469915" cy="2080232"/>
          </a:xfrm>
          <a:prstGeom prst="rect">
            <a:avLst/>
          </a:prstGeom>
          <a:noFill/>
        </p:spPr>
      </p:pic>
      <p:pic>
        <p:nvPicPr>
          <p:cNvPr id="1033" name="Picture 9" descr="G:\НОВОЕ\грамоты 2017-18\Свидетельст infourok.ru №2165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5012" y="4064861"/>
            <a:ext cx="1512168" cy="2140026"/>
          </a:xfrm>
          <a:prstGeom prst="rect">
            <a:avLst/>
          </a:prstGeom>
          <a:noFill/>
        </p:spPr>
      </p:pic>
      <p:pic>
        <p:nvPicPr>
          <p:cNvPr id="1034" name="Picture 10" descr="G:\НОВОЕ\грамоты 2017-18\IMG_20180325_00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2303" y="4064861"/>
            <a:ext cx="1499175" cy="2119686"/>
          </a:xfrm>
          <a:prstGeom prst="rect">
            <a:avLst/>
          </a:prstGeom>
          <a:noFill/>
        </p:spPr>
      </p:pic>
      <p:pic>
        <p:nvPicPr>
          <p:cNvPr id="2050" name="Picture 2" descr="N:\мама\документы\мои грамоты\грамоты 2017-18\януш корчак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48" y="4064861"/>
            <a:ext cx="1480004" cy="2119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мама\документы\мои грамоты\грамоты 2017-18\свид-во маам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50" y="4036634"/>
            <a:ext cx="1532856" cy="21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3571875" y="-642938"/>
            <a:ext cx="3614738" cy="3214688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8246720" cy="24622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i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читель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начальных классов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высш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. кв. категория;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- Средне – специальное образование,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Камышловское педагогическое училище,  1989;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стаж работы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28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лет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b="1" i="1" cap="all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1746" name="Picture 2" descr="E:\Аттестация\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350793" cy="326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100" b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1. </a:t>
            </a:r>
            <a:r>
              <a:rPr kumimoji="0" lang="ru-RU" sz="4100" b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Сведения о педагоге</a:t>
            </a:r>
            <a:endParaRPr kumimoji="0" lang="ru-RU" sz="4100" b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Важенина С.Н.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Результаты педагогической деятельности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учащихся в конкурсах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полугодие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19256" cy="433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032448"/>
                <a:gridCol w="1008112"/>
                <a:gridCol w="1152128"/>
                <a:gridCol w="1512168"/>
              </a:tblGrid>
              <a:tr h="7054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 и год участия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</a:t>
                      </a:r>
                      <a:endParaRPr lang="ru-RU" sz="1400" dirty="0"/>
                    </a:p>
                  </a:txBody>
                  <a:tcPr/>
                </a:tc>
              </a:tr>
              <a:tr h="4996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«Кросс Нации – 2017»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Сентябрь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Участие</a:t>
                      </a:r>
                      <a:endParaRPr lang="ru-RU" sz="1600" b="1" dirty="0"/>
                    </a:p>
                  </a:txBody>
                  <a:tcPr/>
                </a:tc>
              </a:tr>
              <a:tr h="4996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олимпиады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математике и русскому языку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Сентябрь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Участие</a:t>
                      </a:r>
                      <a:endParaRPr lang="ru-RU" sz="1600" b="1" dirty="0"/>
                    </a:p>
                  </a:txBody>
                  <a:tcPr/>
                </a:tc>
              </a:tr>
              <a:tr h="91117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Олимпиксик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от проекта «Уроки начальной школы»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по русскому и математике (ВЕДКИ)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Сентябрь – октябрь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Дипломы, победителей сертификаты</a:t>
                      </a:r>
                      <a:endParaRPr lang="ru-RU" sz="1600" b="1" dirty="0"/>
                    </a:p>
                  </a:txBody>
                  <a:tcPr/>
                </a:tc>
              </a:tr>
              <a:tr h="4996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Осенняя сессия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Дистанционная олимпиада по окружающему  миру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«ЭВЕРЕСТ»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Октябрь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 победителей, свидетельства</a:t>
                      </a:r>
                      <a:endParaRPr lang="ru-RU" sz="1600" b="1" dirty="0"/>
                    </a:p>
                  </a:txBody>
                  <a:tcPr/>
                </a:tc>
              </a:tr>
              <a:tr h="49967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Интеллектуальная районная игра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«СООБРАЖАЛКИ»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Ноябрь 2018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Участие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96D07AF-520A-4FC0-B837-7392824C57E7}" type="datetime1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00953-AABC-4B94-92E3-573D6A56BFA5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1"/>
          <a:ext cx="8219256" cy="5030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032448"/>
                <a:gridCol w="1008112"/>
                <a:gridCol w="1152128"/>
                <a:gridCol w="1512168"/>
              </a:tblGrid>
              <a:tr h="5326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 и год участия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</a:t>
                      </a:r>
                      <a:endParaRPr lang="ru-RU" sz="1400" dirty="0"/>
                    </a:p>
                  </a:txBody>
                  <a:tcPr/>
                </a:tc>
              </a:tr>
              <a:tr h="170400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Районный конкурс социальной рекламы и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экотворчества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«Год Экологии» в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номинации рисунок и поделка .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«ЭКОША» - символ экологии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Номинация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Промо-ролик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«Берегите воду!»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Номинация «Агитационный плакат»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Ноябрь 2018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Грамоты победителей</a:t>
                      </a:r>
                      <a:endParaRPr lang="ru-RU" sz="1600" b="1" dirty="0"/>
                    </a:p>
                  </a:txBody>
                  <a:tcPr/>
                </a:tc>
              </a:tr>
              <a:tr h="7797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7.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«Новогодняя игрушка из бытового мусора»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Областн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Ноябрь – декабрь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Сертификаты участника</a:t>
                      </a:r>
                      <a:endParaRPr lang="ru-RU" sz="1600" b="1" dirty="0"/>
                    </a:p>
                  </a:txBody>
                  <a:tcPr/>
                </a:tc>
              </a:tr>
              <a:tr h="10108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«ВСЕОЛИМП» - ВЕДКИ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«Интернет – Безопасность»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«Толерантный мир»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«Финансовая грамотность»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Декабрь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dirty="0" smtClean="0"/>
                        <a:t>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 победителей, свидетельства</a:t>
                      </a:r>
                      <a:endParaRPr lang="ru-RU" sz="1600" b="1" dirty="0"/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Районный творческий конкурс «Символ года 2018»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Декабрь 2017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Грамоты победителей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Результаты педагогической деятельности</a:t>
            </a:r>
            <a: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 в конкурсах </a:t>
            </a:r>
            <a:r>
              <a:rPr kumimoji="0" lang="en-US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полугодие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260648"/>
            <a:ext cx="8496944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Результаты педагогической деятельности </a:t>
            </a:r>
          </a:p>
          <a:p>
            <a:pPr lvl="0" algn="ctr"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</a:t>
            </a:r>
            <a:r>
              <a:rPr kumimoji="0" lang="ru-RU" sz="2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конкурсах </a:t>
            </a:r>
            <a:r>
              <a:rPr lang="en-US" sz="2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полугодие </a:t>
            </a: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1"/>
          <a:ext cx="8219256" cy="481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032448"/>
                <a:gridCol w="1008112"/>
                <a:gridCol w="1152128"/>
                <a:gridCol w="1512168"/>
              </a:tblGrid>
              <a:tr h="5326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 и год участия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олимпиада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compedu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язык.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Математика.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Литературное чтение.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Окружающий мир.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Межун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Январь - февраль 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</a:t>
                      </a:r>
                      <a:endParaRPr lang="ru-RU" sz="1600" b="1" dirty="0"/>
                    </a:p>
                  </a:txBody>
                  <a:tcPr/>
                </a:tc>
              </a:tr>
              <a:tr h="7797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массовая лыжная гонка «Лыжня России – 2018»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Январь 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Участие</a:t>
                      </a:r>
                      <a:endParaRPr lang="ru-RU" sz="1600" b="1" dirty="0"/>
                    </a:p>
                  </a:txBody>
                  <a:tcPr/>
                </a:tc>
              </a:tr>
              <a:tr h="101084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Районный творческий конкурс «Ирбитский край, люблю тебя!»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(номинация поделка на плоскости «Озеро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Бутинец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«Карасик»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Муниц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Январь 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Грамоты</a:t>
                      </a:r>
                      <a:r>
                        <a:rPr lang="ru-RU" sz="1600" b="1" baseline="0" dirty="0" smtClean="0"/>
                        <a:t> победителей</a:t>
                      </a:r>
                      <a:endParaRPr lang="ru-RU" sz="1600" b="1" dirty="0"/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(ВЕДКИ). Международный конкурс по математике «Аксиома»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Межун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Апрель  -  май 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 победителей, сертификаты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1"/>
          <a:ext cx="8219256" cy="476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032448"/>
                <a:gridCol w="1008112"/>
                <a:gridCol w="1152128"/>
                <a:gridCol w="1512168"/>
              </a:tblGrid>
              <a:tr h="5326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 и год участия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Дистанционные олимпиады (ВЕДКИ).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по английскому языку «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/>
                        <a:t>Апрель  -  май 2018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  <a:endParaRPr lang="ru-RU" sz="1600" b="1" dirty="0"/>
                    </a:p>
                  </a:txBody>
                  <a:tcPr/>
                </a:tc>
              </a:tr>
              <a:tr h="7797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«Интернет и я»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  <a:tr h="8023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«От теории к практике»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8.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по экологии «Зелёная планета»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ФортУна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окружающему миру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2. Результаты педагогической деятельности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</a:t>
            </a:r>
            <a:r>
              <a:rPr kumimoji="0" lang="ru-RU" sz="2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конкурсах </a:t>
            </a:r>
            <a:r>
              <a:rPr lang="en-US" sz="2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полугодие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1"/>
          <a:ext cx="8219256" cy="4877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4032448"/>
                <a:gridCol w="1008112"/>
                <a:gridCol w="1152128"/>
                <a:gridCol w="1512168"/>
              </a:tblGrid>
              <a:tr h="5326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Месяц и год участия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10.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ФортУна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литературному чтению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smtClean="0"/>
                        <a:t>Апрель  -  май 2018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  <a:endParaRPr lang="ru-RU" sz="1600" b="1" dirty="0"/>
                    </a:p>
                  </a:txBody>
                  <a:tcPr/>
                </a:tc>
              </a:tr>
              <a:tr h="7797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11.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Дистанционные олимпиады (ВЕДКИ)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«Сила Знаний»  «День Космонавтики»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  <a:tr h="80235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конкурс «Сила Знаний»  по литературному чтению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Апрель  -  май 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победителей, сертификаты</a:t>
                      </a:r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13.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Международный конкурс творческих работ «Пасхальная радость 2018»</a:t>
                      </a:r>
                    </a:p>
                    <a:p>
                      <a:r>
                        <a:rPr lang="ru-RU" sz="1600" b="1" dirty="0" smtClean="0"/>
                        <a:t>Международный образовательный портал «Я ОДАРЁННОСТЬ.РУ»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Межун</a:t>
                      </a:r>
                      <a:r>
                        <a:rPr lang="ru-RU" b="1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Март – апрель 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Диплом</a:t>
                      </a:r>
                      <a:r>
                        <a:rPr lang="ru-RU" sz="1600" b="1" baseline="0" dirty="0" smtClean="0"/>
                        <a:t> победителя</a:t>
                      </a:r>
                      <a:endParaRPr lang="ru-RU" sz="1600" b="1" dirty="0" smtClean="0"/>
                    </a:p>
                  </a:txBody>
                  <a:tcPr/>
                </a:tc>
              </a:tr>
              <a:tr h="80935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14.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536" y="260648"/>
            <a:ext cx="8424936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Результаты педагогической деятельности </a:t>
            </a:r>
          </a:p>
          <a:p>
            <a:pPr lvl="0" algn="ctr"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Достижения учащихся</a:t>
            </a:r>
            <a:r>
              <a:rPr kumimoji="0" lang="ru-RU" sz="2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конкурсах </a:t>
            </a:r>
            <a:r>
              <a:rPr lang="en-US" sz="2400" b="1" spc="5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полугодие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90325"/>
              </p:ext>
            </p:extLst>
          </p:nvPr>
        </p:nvGraphicFramePr>
        <p:xfrm>
          <a:off x="467543" y="1600200"/>
          <a:ext cx="821925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800200"/>
                <a:gridCol w="2664296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Дата, год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Наименование учреждения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Название образовательной программы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№ удостоверения, свидетельства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Кол-во часов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Сентябрь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ЧОУ</a:t>
                      </a:r>
                      <a:r>
                        <a:rPr lang="ru-RU" sz="1400" b="1" baseline="0" dirty="0" smtClean="0"/>
                        <a:t> ДПО «Центр знаний»</a:t>
                      </a:r>
                    </a:p>
                    <a:p>
                      <a:r>
                        <a:rPr lang="ru-RU" sz="1400" b="1" baseline="0" dirty="0" smtClean="0"/>
                        <a:t> Санкт-Петербург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Тест к курсу №</a:t>
                      </a:r>
                      <a:r>
                        <a:rPr lang="ru-RU" sz="1400" b="1" baseline="0" dirty="0" smtClean="0"/>
                        <a:t> 1343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Сертификат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Октябрь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МОУ «Чубаровская начальная школа – детский сад»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Аттестация на высшую квалификационную категорию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Сентябрь – октябрь 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ЧОУ ДПО</a:t>
                      </a:r>
                      <a:r>
                        <a:rPr lang="ru-RU" sz="1400" b="1" baseline="0" dirty="0" smtClean="0"/>
                        <a:t> «Институт повышения квалификации и профессиональной переподготовки»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«Применение ИКТ на уроках в начальных классах в рамках реализации ФГОС»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78  0295571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108 часов</a:t>
                      </a:r>
                      <a:endParaRPr lang="ru-RU" sz="1400" b="1" dirty="0"/>
                    </a:p>
                  </a:txBody>
                  <a:tcPr/>
                </a:tc>
              </a:tr>
              <a:tr h="9242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Март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Проект «ИНФОУРОК»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«Развитие коммуникативных способностей школьников на уроках и во внеурочной деятельности»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ВЛ-261368851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 академических часа (</a:t>
                      </a:r>
                      <a:r>
                        <a:rPr lang="ru-RU" sz="1400" b="1" dirty="0" err="1" smtClean="0"/>
                        <a:t>Вебинар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Март 2018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Проект «ИНФОУРОК»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«Мобильное обучение как усовершенствование образовательной парадигмы»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ВЛ-397070051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2 академических часа (</a:t>
                      </a:r>
                      <a:r>
                        <a:rPr lang="ru-RU" sz="1400" b="1" dirty="0" err="1" smtClean="0"/>
                        <a:t>Вебинар</a:t>
                      </a:r>
                      <a:r>
                        <a:rPr lang="ru-RU" sz="1400" b="1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Научно - методическая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Повышение 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58532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1872208"/>
                <a:gridCol w="1080120"/>
                <a:gridCol w="1728192"/>
                <a:gridCol w="31786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Образовательный сайт Проект «ИНФОУРОК»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Междун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Презентации, разработки уроков,</a:t>
                      </a:r>
                      <a:r>
                        <a:rPr lang="ru-RU" sz="1600" b="1" baseline="0" dirty="0" smtClean="0"/>
                        <a:t> классные часы, выступления на педагогических советах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Почётная грамота за научно-просветительскую и образовательную деятельность в рамках проекта «Инфоурок», благодарность за существенный вклад в развитие крупнейшей </a:t>
                      </a:r>
                      <a:r>
                        <a:rPr lang="ru-RU" sz="1600" b="1" dirty="0" smtClean="0"/>
                        <a:t>онлайн - библиотеки </a:t>
                      </a:r>
                      <a:r>
                        <a:rPr lang="ru-RU" sz="1600" b="1" dirty="0" smtClean="0"/>
                        <a:t>методических разработок для учителей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Международный образовательный портал  МААМ.РУ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Междун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«Проектная деятельность как средство формирования УУД обучающихся в условиях МКШ»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Свидетельство о распространении педагогического опыта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41B8-40C2-4293-8D5B-DD8E626700E4}" type="datetime1">
              <a:rPr lang="ru-RU" smtClean="0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F726D-EE6D-4E87-B850-E961DB8EC6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Научно - методическая деятельность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Обобщение и </a:t>
            </a:r>
            <a:r>
              <a:rPr kumimoji="0" lang="ru-RU" sz="24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распространение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4.7|1.5|1.7|1.3"/>
</p:tagLst>
</file>

<file path=ppt/theme/theme1.xml><?xml version="1.0" encoding="utf-8"?>
<a:theme xmlns:a="http://schemas.openxmlformats.org/drawingml/2006/main" name="Итоги гоа">
  <a:themeElements>
    <a:clrScheme name="Другая 40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Итоги гоа</Template>
  <TotalTime>414</TotalTime>
  <Words>1415</Words>
  <Application>Microsoft Office PowerPoint</Application>
  <PresentationFormat>Экран (4:3)</PresentationFormat>
  <Paragraphs>380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Итоги гоа</vt:lpstr>
      <vt:lpstr>Итоги года 2017-2018 уч. год 1-4 класс комплект</vt:lpstr>
      <vt:lpstr>                          </vt:lpstr>
      <vt:lpstr>2. Результаты педагогической деятельности Достижения учащихся в конкурсах I полугодие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года 2017-2018 уч. год</dc:title>
  <dc:creator>Светлана Николаевна</dc:creator>
  <dc:description>http://aida.ucoz.ru</dc:description>
  <cp:lastModifiedBy>User</cp:lastModifiedBy>
  <cp:revision>5</cp:revision>
  <dcterms:created xsi:type="dcterms:W3CDTF">2018-05-19T11:23:15Z</dcterms:created>
  <dcterms:modified xsi:type="dcterms:W3CDTF">2018-05-21T13:49:52Z</dcterms:modified>
  <cp:category>шаблоны к Powerpoint</cp:category>
</cp:coreProperties>
</file>